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1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0B1A3A"/>
                </a:solidFill>
                <a:latin typeface="+mn-lt"/>
              </a:defRPr>
            </a:pPr>
            <a:r>
              <a:rPr sz="1300" b="0" i="0" u="none" strike="noStrike">
                <a:solidFill>
                  <a:srgbClr val="0B1A3A"/>
                </a:solidFill>
                <a:latin typeface="+mn-lt"/>
              </a:rPr>
              <a:t>Mean score by group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Mean</c:v>
                </c:pt>
              </c:strCache>
            </c:strRef>
          </c:tx>
          <c:spPr>
            <a:solidFill>
              <a:srgbClr val="3F5A8C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1B2233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Group A</c:v>
                  </c:pt>
                  <c:pt idx="1">
                    <c:v>Group B</c:v>
                  </c:pt>
                  <c:pt idx="2">
                    <c:v>Group C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3.2</c:v>
                </c:pt>
                <c:pt idx="1">
                  <c:v>3.9</c:v>
                </c:pt>
                <c:pt idx="2">
                  <c:v>4.1</c:v>
                </c:pt>
              </c:numCache>
            </c:numRef>
          </c:val>
        </c:ser>
        <c:dLbls>
          <c:numFmt formatCode="0.0" sourceLinked="0"/>
          <c:txPr>
            <a:bodyPr/>
            <a:lstStyle/>
            <a:p>
              <a:pPr>
                <a:defRPr b="0" i="0" strike="noStrike" sz="1200" u="none">
                  <a:solidFill>
                    <a:srgbClr val="1B2233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1B2233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5DBE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1B2233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Welcome the committee and name your chair. Say the title once, then go to the problem. Confirm your time limit with your chair.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Spend about one slide and a short time here. The committee has read your Chapter 1. Give the problem and the evidence, then move on. Use the same wording as the dissertation.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Name two or three real studies from your Chapter 2 and say exactly what is missing. Do not claim that no research exists. The gap must lead directly to your research questions on the next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 the research questions and hypotheses exactly as written in the dissertation. Each hypothesis must match one question. Keep identical wording on every later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Link the framework to your variables. A diagram of the model is the best visual if you have 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State the sample size and how you justified it. Name each instrument with its published reliability and your own alpha. Committees ask about both.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Walk through the steps in order and name the test for each hypothesis. Mention how you checked assumptions and what you did when they failed.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 who responded in one table. Say how many cases were removed and why. Keep the numbers identical to Chapter 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Pick the chart that shows the comparison you care about and label it clearly. Replace the sample data. Mention the scale and the n for each group.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the test statistic, exact p value and an effect size for each hypothesis, in the APA 7 style used in your Chapter 4. Say in plain words what each result means.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Connect each main finding to Chapter 2. Keep practical implications within what the data support.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Name your limitations before the committee does, and say what you did to reduce each one. Use the same limitations as in your Chapter 5 and do not add new ones.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with the contribution in one sentence each for theory and practice, then move to the thank you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Leave this slide up during questions. Backup slides follow. Do not show them unless a question calls for 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 only if asked.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 only if asked.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Keep extra tables here, not in the main talk.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rgbClr val="0B1A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endParaRPr lang="en-US" sz="2800" dirty="0"/>
          </a:p>
        </p:txBody>
      </p:sp>
      <p:sp>
        <p:nvSpPr>
          <p:cNvPr id="3" name="Text 0"/>
          <p:cNvSpPr/>
          <p:nvPr/>
        </p:nvSpPr>
        <p:spPr>
          <a:xfrm>
            <a:off x="457200" y="475488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[Your name]  |  [Short title of your dissertation]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eck title"/>
          <p:cNvSpPr txBox="1"/>
          <p:nvPr/>
        </p:nvSpPr>
        <p:spPr>
          <a:xfrm>
            <a:off x="640080" y="1097280"/>
            <a:ext cx="78638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[Title of your dissertation]</a:t>
            </a:r>
            <a:endParaRPr lang="en-US" sz="3600" dirty="0"/>
          </a:p>
        </p:txBody>
      </p:sp>
      <p:sp>
        <p:nvSpPr>
          <p:cNvPr id="3" name="Deck subtitle"/>
          <p:cNvSpPr txBox="1"/>
          <p:nvPr/>
        </p:nvSpPr>
        <p:spPr>
          <a:xfrm>
            <a:off x="640080" y="2651760"/>
            <a:ext cx="7863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E0A8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[Your name]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E0A8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Dissertation defense  |  [Date]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E0A8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Chair: [Name]  |  Committee: [Names]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problem</a:t>
            </a:r>
            <a:endParaRPr lang="en-US" sz="2800" dirty="0"/>
          </a:p>
        </p:txBody>
      </p:sp>
      <p:sp>
        <p:nvSpPr>
          <p:cNvPr id="3" name="Left card"/>
          <p:cNvSpPr/>
          <p:nvPr/>
        </p:nvSpPr>
        <p:spPr>
          <a:xfrm>
            <a:off x="457200" y="1234440"/>
            <a:ext cx="4297680" cy="329184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Card heading"/>
          <p:cNvSpPr txBox="1"/>
          <p:nvPr/>
        </p:nvSpPr>
        <p:spPr>
          <a:xfrm>
            <a:off x="685800" y="137160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wrong or unknown</a:t>
            </a:r>
            <a:endParaRPr lang="en-US" sz="1600" dirty="0"/>
          </a:p>
        </p:txBody>
      </p:sp>
      <p:sp>
        <p:nvSpPr>
          <p:cNvPr id="5" name="Card text"/>
          <p:cNvSpPr txBox="1"/>
          <p:nvPr/>
        </p:nvSpPr>
        <p:spPr>
          <a:xfrm>
            <a:off x="685800" y="1828800"/>
            <a:ext cx="384048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[State the problem in one sentence, in the words of your Chapter 1]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[Who is affected: employees, customers, or organizations in [sector]]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[Evidence it is real: one or two sources]</a:t>
            </a:r>
            <a:endParaRPr lang="en-US" sz="1500" dirty="0"/>
          </a:p>
        </p:txBody>
      </p:sp>
      <p:sp>
        <p:nvSpPr>
          <p:cNvPr id="6" name="Right card"/>
          <p:cNvSpPr/>
          <p:nvPr/>
        </p:nvSpPr>
        <p:spPr>
          <a:xfrm>
            <a:off x="4937760" y="1234440"/>
            <a:ext cx="3749040" cy="329184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Card heading"/>
          <p:cNvSpPr txBox="1"/>
          <p:nvPr/>
        </p:nvSpPr>
        <p:spPr>
          <a:xfrm>
            <a:off x="5166360" y="137160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matters</a:t>
            </a:r>
            <a:endParaRPr lang="en-US" sz="1600" dirty="0"/>
          </a:p>
        </p:txBody>
      </p:sp>
      <p:sp>
        <p:nvSpPr>
          <p:cNvPr id="8" name="Card text"/>
          <p:cNvSpPr txBox="1"/>
          <p:nvPr/>
        </p:nvSpPr>
        <p:spPr>
          <a:xfrm>
            <a:off x="5166360" y="1828800"/>
            <a:ext cx="32918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[What happens if it stays unsolved]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[Who needs the answer: managers, leaders, policymakers]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gap in the literature</a:t>
            </a:r>
            <a:endParaRPr lang="en-US" sz="2800" dirty="0"/>
          </a:p>
        </p:txBody>
      </p:sp>
      <p:sp>
        <p:nvSpPr>
          <p:cNvPr id="3" name="Left card"/>
          <p:cNvSpPr/>
          <p:nvPr/>
        </p:nvSpPr>
        <p:spPr>
          <a:xfrm>
            <a:off x="457200" y="1234440"/>
            <a:ext cx="4297680" cy="329184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Card heading"/>
          <p:cNvSpPr txBox="1"/>
          <p:nvPr/>
        </p:nvSpPr>
        <p:spPr>
          <a:xfrm>
            <a:off x="685800" y="137160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studies have done</a:t>
            </a:r>
            <a:endParaRPr lang="en-US" sz="1600" dirty="0"/>
          </a:p>
        </p:txBody>
      </p:sp>
      <p:sp>
        <p:nvSpPr>
          <p:cNvPr id="5" name="Card text"/>
          <p:cNvSpPr txBox="1"/>
          <p:nvPr/>
        </p:nvSpPr>
        <p:spPr>
          <a:xfrm>
            <a:off x="685800" y="1828800"/>
            <a:ext cx="384048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[Author, year]: [what they studied and found]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[Author, year]: [what they studied and found]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[Author, year]: [what they studied and found]</a:t>
            </a:r>
            <a:endParaRPr lang="en-US" sz="1500" dirty="0"/>
          </a:p>
        </p:txBody>
      </p:sp>
      <p:sp>
        <p:nvSpPr>
          <p:cNvPr id="6" name="Right card"/>
          <p:cNvSpPr/>
          <p:nvPr/>
        </p:nvSpPr>
        <p:spPr>
          <a:xfrm>
            <a:off x="4937760" y="1234440"/>
            <a:ext cx="3749040" cy="329184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Card heading"/>
          <p:cNvSpPr txBox="1"/>
          <p:nvPr/>
        </p:nvSpPr>
        <p:spPr>
          <a:xfrm>
            <a:off x="5166360" y="137160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they have not done</a:t>
            </a:r>
            <a:endParaRPr lang="en-US" sz="1600" dirty="0"/>
          </a:p>
        </p:txBody>
      </p:sp>
      <p:sp>
        <p:nvSpPr>
          <p:cNvPr id="8" name="Card text"/>
          <p:cNvSpPr txBox="1"/>
          <p:nvPr/>
        </p:nvSpPr>
        <p:spPr>
          <a:xfrm>
            <a:off x="5166360" y="1828800"/>
            <a:ext cx="32918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[The specific gap, in one sentence]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[Kind of gap: population, method, conflict, or outdated finding]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Research questions and hypotheses</a:t>
            </a:r>
            <a:endParaRPr lang="en-US" sz="2800" dirty="0"/>
          </a:p>
        </p:txBody>
      </p:sp>
      <p:sp>
        <p:nvSpPr>
          <p:cNvPr id="3" name="Left card"/>
          <p:cNvSpPr/>
          <p:nvPr/>
        </p:nvSpPr>
        <p:spPr>
          <a:xfrm>
            <a:off x="457200" y="1234440"/>
            <a:ext cx="4297680" cy="329184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Card heading"/>
          <p:cNvSpPr txBox="1"/>
          <p:nvPr/>
        </p:nvSpPr>
        <p:spPr>
          <a:xfrm>
            <a:off x="685800" y="137160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 questions</a:t>
            </a:r>
            <a:endParaRPr lang="en-US" sz="1600" dirty="0"/>
          </a:p>
        </p:txBody>
      </p:sp>
      <p:sp>
        <p:nvSpPr>
          <p:cNvPr id="5" name="Card text"/>
          <p:cNvSpPr txBox="1"/>
          <p:nvPr/>
        </p:nvSpPr>
        <p:spPr>
          <a:xfrm>
            <a:off x="685800" y="1828800"/>
            <a:ext cx="384048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RQ1: [exact wording]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RQ2: [exact wording]</a:t>
            </a:r>
            <a:endParaRPr lang="en-US" sz="1500" dirty="0"/>
          </a:p>
        </p:txBody>
      </p:sp>
      <p:sp>
        <p:nvSpPr>
          <p:cNvPr id="6" name="Right card"/>
          <p:cNvSpPr/>
          <p:nvPr/>
        </p:nvSpPr>
        <p:spPr>
          <a:xfrm>
            <a:off x="4937760" y="1234440"/>
            <a:ext cx="3749040" cy="329184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Card heading"/>
          <p:cNvSpPr txBox="1"/>
          <p:nvPr/>
        </p:nvSpPr>
        <p:spPr>
          <a:xfrm>
            <a:off x="5166360" y="137160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Hypotheses</a:t>
            </a:r>
            <a:endParaRPr lang="en-US" sz="1600" dirty="0"/>
          </a:p>
        </p:txBody>
      </p:sp>
      <p:sp>
        <p:nvSpPr>
          <p:cNvPr id="8" name="Card text"/>
          <p:cNvSpPr txBox="1"/>
          <p:nvPr/>
        </p:nvSpPr>
        <p:spPr>
          <a:xfrm>
            <a:off x="5166360" y="1828800"/>
            <a:ext cx="32918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H1: [null and alternative]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H2: [null and alternative]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Theoretical framework</a:t>
            </a:r>
            <a:endParaRPr lang="en-US" sz="2800" dirty="0"/>
          </a:p>
        </p:txBody>
      </p:sp>
      <p:sp>
        <p:nvSpPr>
          <p:cNvPr id="3" name="Left card"/>
          <p:cNvSpPr/>
          <p:nvPr/>
        </p:nvSpPr>
        <p:spPr>
          <a:xfrm>
            <a:off x="457200" y="1234440"/>
            <a:ext cx="4297680" cy="329184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Card heading"/>
          <p:cNvSpPr txBox="1"/>
          <p:nvPr/>
        </p:nvSpPr>
        <p:spPr>
          <a:xfrm>
            <a:off x="685800" y="137160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framework</a:t>
            </a:r>
            <a:endParaRPr lang="en-US" sz="1600" dirty="0"/>
          </a:p>
        </p:txBody>
      </p:sp>
      <p:sp>
        <p:nvSpPr>
          <p:cNvPr id="5" name="Card text"/>
          <p:cNvSpPr txBox="1"/>
          <p:nvPr/>
        </p:nvSpPr>
        <p:spPr>
          <a:xfrm>
            <a:off x="685800" y="1828800"/>
            <a:ext cx="384048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[Theory or model, with author and year]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[Its key constructs]</a:t>
            </a:r>
            <a:endParaRPr lang="en-US" sz="1500" dirty="0"/>
          </a:p>
        </p:txBody>
      </p:sp>
      <p:sp>
        <p:nvSpPr>
          <p:cNvPr id="6" name="Right card"/>
          <p:cNvSpPr/>
          <p:nvPr/>
        </p:nvSpPr>
        <p:spPr>
          <a:xfrm>
            <a:off x="4937760" y="1234440"/>
            <a:ext cx="3749040" cy="329184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Card heading"/>
          <p:cNvSpPr txBox="1"/>
          <p:nvPr/>
        </p:nvSpPr>
        <p:spPr>
          <a:xfrm>
            <a:off x="5166360" y="137160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Variables in your study</a:t>
            </a:r>
            <a:endParaRPr lang="en-US" sz="1600" dirty="0"/>
          </a:p>
        </p:txBody>
      </p:sp>
      <p:sp>
        <p:nvSpPr>
          <p:cNvPr id="8" name="Card text"/>
          <p:cNvSpPr txBox="1"/>
          <p:nvPr/>
        </p:nvSpPr>
        <p:spPr>
          <a:xfrm>
            <a:off x="5166360" y="1828800"/>
            <a:ext cx="32918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Independent: [variable]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Dependent: [variable]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Control: [variables]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Design, sample and instruments</a:t>
            </a:r>
            <a:endParaRPr lang="en-US" sz="2800" dirty="0"/>
          </a:p>
        </p:txBody>
      </p:sp>
      <p:sp>
        <p:nvSpPr>
          <p:cNvPr id="3" name="Left card"/>
          <p:cNvSpPr/>
          <p:nvPr/>
        </p:nvSpPr>
        <p:spPr>
          <a:xfrm>
            <a:off x="457200" y="1234440"/>
            <a:ext cx="4297680" cy="329184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Card heading"/>
          <p:cNvSpPr txBox="1"/>
          <p:nvPr/>
        </p:nvSpPr>
        <p:spPr>
          <a:xfrm>
            <a:off x="685800" y="137160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 and sample</a:t>
            </a:r>
            <a:endParaRPr lang="en-US" sz="1600" dirty="0"/>
          </a:p>
        </p:txBody>
      </p:sp>
      <p:sp>
        <p:nvSpPr>
          <p:cNvPr id="5" name="Card text"/>
          <p:cNvSpPr txBox="1"/>
          <p:nvPr/>
        </p:nvSpPr>
        <p:spPr>
          <a:xfrm>
            <a:off x="685800" y="1828800"/>
            <a:ext cx="384048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[Design, e.g. cross-sectional survey]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[Population and sampling method]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[Sample size and how you justified it, e.g. power analysis]</a:t>
            </a:r>
            <a:endParaRPr lang="en-US" sz="1500" dirty="0"/>
          </a:p>
        </p:txBody>
      </p:sp>
      <p:sp>
        <p:nvSpPr>
          <p:cNvPr id="6" name="Right card"/>
          <p:cNvSpPr/>
          <p:nvPr/>
        </p:nvSpPr>
        <p:spPr>
          <a:xfrm>
            <a:off x="4937760" y="1234440"/>
            <a:ext cx="3749040" cy="329184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Card heading"/>
          <p:cNvSpPr txBox="1"/>
          <p:nvPr/>
        </p:nvSpPr>
        <p:spPr>
          <a:xfrm>
            <a:off x="5166360" y="137160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Instruments</a:t>
            </a:r>
            <a:endParaRPr lang="en-US" sz="1600" dirty="0"/>
          </a:p>
        </p:txBody>
      </p:sp>
      <p:sp>
        <p:nvSpPr>
          <p:cNvPr id="8" name="Card text"/>
          <p:cNvSpPr txBox="1"/>
          <p:nvPr/>
        </p:nvSpPr>
        <p:spPr>
          <a:xfrm>
            <a:off x="5166360" y="1828800"/>
            <a:ext cx="32918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[Instrument name, author, year]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[Reliability and validity evidence]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[Cronbach alpha in your sample]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Data cleaning and analysis</a:t>
            </a:r>
            <a:endParaRPr lang="en-US" sz="2800" dirty="0"/>
          </a:p>
        </p:txBody>
      </p:sp>
      <p:sp>
        <p:nvSpPr>
          <p:cNvPr id="3" name="Step card 1"/>
          <p:cNvSpPr/>
          <p:nvPr/>
        </p:nvSpPr>
        <p:spPr>
          <a:xfrm>
            <a:off x="457200" y="1325880"/>
            <a:ext cx="1499616" cy="292608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Step number 1"/>
          <p:cNvSpPr/>
          <p:nvPr/>
        </p:nvSpPr>
        <p:spPr>
          <a:xfrm>
            <a:off x="640080" y="150876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640080" y="15087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800" dirty="0"/>
          </a:p>
        </p:txBody>
      </p:sp>
      <p:sp>
        <p:nvSpPr>
          <p:cNvPr id="6" name="Step title"/>
          <p:cNvSpPr txBox="1"/>
          <p:nvPr/>
        </p:nvSpPr>
        <p:spPr>
          <a:xfrm>
            <a:off x="640080" y="2148840"/>
            <a:ext cx="11338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Clean</a:t>
            </a:r>
            <a:endParaRPr lang="en-US" sz="1500" dirty="0"/>
          </a:p>
        </p:txBody>
      </p:sp>
      <p:sp>
        <p:nvSpPr>
          <p:cNvPr id="7" name="Step text"/>
          <p:cNvSpPr txBox="1"/>
          <p:nvPr/>
        </p:nvSpPr>
        <p:spPr>
          <a:xfrm>
            <a:off x="640080" y="2651760"/>
            <a:ext cx="1133856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[Missing data, outliers, reverse scoring]</a:t>
            </a:r>
            <a:endParaRPr lang="en-US" sz="1300" dirty="0"/>
          </a:p>
        </p:txBody>
      </p:sp>
      <p:sp>
        <p:nvSpPr>
          <p:cNvPr id="8" name="Step card 2"/>
          <p:cNvSpPr/>
          <p:nvPr/>
        </p:nvSpPr>
        <p:spPr>
          <a:xfrm>
            <a:off x="2139696" y="1325880"/>
            <a:ext cx="1499616" cy="292608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9" name="Step number 2"/>
          <p:cNvSpPr/>
          <p:nvPr/>
        </p:nvSpPr>
        <p:spPr>
          <a:xfrm>
            <a:off x="2322576" y="150876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2322576" y="15087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00" dirty="0"/>
          </a:p>
        </p:txBody>
      </p:sp>
      <p:sp>
        <p:nvSpPr>
          <p:cNvPr id="11" name="Step title"/>
          <p:cNvSpPr txBox="1"/>
          <p:nvPr/>
        </p:nvSpPr>
        <p:spPr>
          <a:xfrm>
            <a:off x="2322576" y="2148840"/>
            <a:ext cx="11338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Describe</a:t>
            </a:r>
            <a:endParaRPr lang="en-US" sz="1500" dirty="0"/>
          </a:p>
        </p:txBody>
      </p:sp>
      <p:sp>
        <p:nvSpPr>
          <p:cNvPr id="12" name="Step text"/>
          <p:cNvSpPr txBox="1"/>
          <p:nvPr/>
        </p:nvSpPr>
        <p:spPr>
          <a:xfrm>
            <a:off x="2322576" y="2651760"/>
            <a:ext cx="1133856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[Descriptive statistics and sample profile]</a:t>
            </a:r>
            <a:endParaRPr lang="en-US" sz="1300" dirty="0"/>
          </a:p>
        </p:txBody>
      </p:sp>
      <p:sp>
        <p:nvSpPr>
          <p:cNvPr id="13" name="Step card 3"/>
          <p:cNvSpPr/>
          <p:nvPr/>
        </p:nvSpPr>
        <p:spPr>
          <a:xfrm>
            <a:off x="3822192" y="1325880"/>
            <a:ext cx="1499616" cy="292608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Step number 3"/>
          <p:cNvSpPr/>
          <p:nvPr/>
        </p:nvSpPr>
        <p:spPr>
          <a:xfrm>
            <a:off x="4005072" y="150876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4005072" y="15087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800" dirty="0"/>
          </a:p>
        </p:txBody>
      </p:sp>
      <p:sp>
        <p:nvSpPr>
          <p:cNvPr id="16" name="Step title"/>
          <p:cNvSpPr txBox="1"/>
          <p:nvPr/>
        </p:nvSpPr>
        <p:spPr>
          <a:xfrm>
            <a:off x="4005072" y="2148840"/>
            <a:ext cx="11338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</a:t>
            </a:r>
            <a:endParaRPr lang="en-US" sz="1500" dirty="0"/>
          </a:p>
        </p:txBody>
      </p:sp>
      <p:sp>
        <p:nvSpPr>
          <p:cNvPr id="17" name="Step text"/>
          <p:cNvSpPr txBox="1"/>
          <p:nvPr/>
        </p:nvSpPr>
        <p:spPr>
          <a:xfrm>
            <a:off x="4005072" y="2651760"/>
            <a:ext cx="1133856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[Reliability and test assumptions]</a:t>
            </a:r>
            <a:endParaRPr lang="en-US" sz="1300" dirty="0"/>
          </a:p>
        </p:txBody>
      </p:sp>
      <p:sp>
        <p:nvSpPr>
          <p:cNvPr id="18" name="Step card 4"/>
          <p:cNvSpPr/>
          <p:nvPr/>
        </p:nvSpPr>
        <p:spPr>
          <a:xfrm>
            <a:off x="5504688" y="1325880"/>
            <a:ext cx="1499616" cy="292608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Step number 4"/>
          <p:cNvSpPr/>
          <p:nvPr/>
        </p:nvSpPr>
        <p:spPr>
          <a:xfrm>
            <a:off x="5687568" y="150876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5687568" y="15087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800" dirty="0"/>
          </a:p>
        </p:txBody>
      </p:sp>
      <p:sp>
        <p:nvSpPr>
          <p:cNvPr id="21" name="Step title"/>
          <p:cNvSpPr txBox="1"/>
          <p:nvPr/>
        </p:nvSpPr>
        <p:spPr>
          <a:xfrm>
            <a:off x="5687568" y="2148840"/>
            <a:ext cx="11338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</a:t>
            </a:r>
            <a:endParaRPr lang="en-US" sz="1500" dirty="0"/>
          </a:p>
        </p:txBody>
      </p:sp>
      <p:sp>
        <p:nvSpPr>
          <p:cNvPr id="22" name="Step text"/>
          <p:cNvSpPr txBox="1"/>
          <p:nvPr/>
        </p:nvSpPr>
        <p:spPr>
          <a:xfrm>
            <a:off x="5687568" y="2651760"/>
            <a:ext cx="1133856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[Tests matched to each hypothesis]</a:t>
            </a:r>
            <a:endParaRPr lang="en-US" sz="1300" dirty="0"/>
          </a:p>
        </p:txBody>
      </p:sp>
      <p:sp>
        <p:nvSpPr>
          <p:cNvPr id="23" name="Step card 5"/>
          <p:cNvSpPr/>
          <p:nvPr/>
        </p:nvSpPr>
        <p:spPr>
          <a:xfrm>
            <a:off x="7187184" y="1325880"/>
            <a:ext cx="1499616" cy="292608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4" name="Step number 5"/>
          <p:cNvSpPr/>
          <p:nvPr/>
        </p:nvSpPr>
        <p:spPr>
          <a:xfrm>
            <a:off x="7370064" y="150876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7370064" y="15087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800" dirty="0"/>
          </a:p>
        </p:txBody>
      </p:sp>
      <p:sp>
        <p:nvSpPr>
          <p:cNvPr id="26" name="Step title"/>
          <p:cNvSpPr txBox="1"/>
          <p:nvPr/>
        </p:nvSpPr>
        <p:spPr>
          <a:xfrm>
            <a:off x="7370064" y="2148840"/>
            <a:ext cx="11338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</a:t>
            </a:r>
            <a:endParaRPr lang="en-US" sz="1500" dirty="0"/>
          </a:p>
        </p:txBody>
      </p:sp>
      <p:sp>
        <p:nvSpPr>
          <p:cNvPr id="27" name="Step text"/>
          <p:cNvSpPr txBox="1"/>
          <p:nvPr/>
        </p:nvSpPr>
        <p:spPr>
          <a:xfrm>
            <a:off x="7370064" y="2651760"/>
            <a:ext cx="1133856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[Effect sizes and confidence intervals]</a:t>
            </a:r>
            <a:endParaRPr lang="en-US" sz="1300" dirty="0"/>
          </a:p>
        </p:txBody>
      </p:sp>
      <p:sp>
        <p:nvSpPr>
          <p:cNvPr id="28" name="Text 26"/>
          <p:cNvSpPr txBox="1"/>
          <p:nvPr/>
        </p:nvSpPr>
        <p:spPr>
          <a:xfrm>
            <a:off x="457200" y="42976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[Software and version, e.g. SPSS, R, jamovi]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Sample profile</a:t>
            </a:r>
            <a:endParaRPr lang="en-US" sz="2800" dirty="0"/>
          </a:p>
        </p:txBody>
      </p:sp>
      <p:sp>
        <p:nvSpPr>
          <p:cNvPr id="3" name="Left card"/>
          <p:cNvSpPr/>
          <p:nvPr/>
        </p:nvSpPr>
        <p:spPr>
          <a:xfrm>
            <a:off x="457200" y="1234440"/>
            <a:ext cx="3291840" cy="329184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Card heading"/>
          <p:cNvSpPr txBox="1"/>
          <p:nvPr/>
        </p:nvSpPr>
        <p:spPr>
          <a:xfrm>
            <a:off x="685800" y="1371600"/>
            <a:ext cx="2834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responded</a:t>
            </a:r>
            <a:endParaRPr lang="en-US" sz="1600" dirty="0"/>
          </a:p>
        </p:txBody>
      </p:sp>
      <p:sp>
        <p:nvSpPr>
          <p:cNvPr id="5" name="Card text"/>
          <p:cNvSpPr txBox="1"/>
          <p:nvPr/>
        </p:nvSpPr>
        <p:spPr>
          <a:xfrm>
            <a:off x="685800" y="1828800"/>
            <a:ext cx="28346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[Total responses and usable cases]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[Key demographics]</a:t>
            </a:r>
            <a:endParaRPr lang="en-US" sz="14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931920" y="1325880"/>
          <a:ext cx="475488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1188720"/>
                <a:gridCol w="11887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Group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A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A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%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A3A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[Group A]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 ]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 ]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[Group B]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 ]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 ]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[Group C]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 ]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 ]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Total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 ]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xt 4"/>
          <p:cNvSpPr txBox="1"/>
          <p:nvPr/>
        </p:nvSpPr>
        <p:spPr>
          <a:xfrm>
            <a:off x="3931920" y="429768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Sample data. Replace with your own results.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Findings: descriptive results</a:t>
            </a:r>
            <a:endParaRPr lang="en-US" sz="2800" dirty="0"/>
          </a:p>
        </p:txBody>
      </p:sp>
      <p:sp>
        <p:nvSpPr>
          <p:cNvPr id="3" name="Left card"/>
          <p:cNvSpPr/>
          <p:nvPr/>
        </p:nvSpPr>
        <p:spPr>
          <a:xfrm>
            <a:off x="457200" y="1234440"/>
            <a:ext cx="3566160" cy="329184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Card heading"/>
          <p:cNvSpPr txBox="1"/>
          <p:nvPr/>
        </p:nvSpPr>
        <p:spPr>
          <a:xfrm>
            <a:off x="685800" y="137160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the data show</a:t>
            </a:r>
            <a:endParaRPr lang="en-US" sz="1600" dirty="0"/>
          </a:p>
        </p:txBody>
      </p:sp>
      <p:sp>
        <p:nvSpPr>
          <p:cNvPr id="5" name="Card text"/>
          <p:cNvSpPr txBox="1"/>
          <p:nvPr/>
        </p:nvSpPr>
        <p:spPr>
          <a:xfrm>
            <a:off x="685800" y="1828800"/>
            <a:ext cx="310896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[Main descriptive finding]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[Variable means or percentages]</a:t>
            </a:r>
            <a:endParaRPr lang="en-US" sz="1400" dirty="0"/>
          </a:p>
        </p:txBody>
      </p:sp>
      <p:graphicFrame>
        <p:nvGraphicFramePr>
          <p:cNvPr id="6" name="Chart 0" descr=""/>
          <p:cNvGraphicFramePr/>
          <p:nvPr/>
        </p:nvGraphicFramePr>
        <p:xfrm>
          <a:off x="4206240" y="1234440"/>
          <a:ext cx="4480560" cy="32918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Text 4"/>
          <p:cNvSpPr txBox="1"/>
          <p:nvPr/>
        </p:nvSpPr>
        <p:spPr>
          <a:xfrm>
            <a:off x="4206240" y="4526280"/>
            <a:ext cx="4480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Sample data. Replace with your own results.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Findings: tests of the hypotheses</a:t>
            </a:r>
            <a:endParaRPr lang="en-US" sz="2800" dirty="0"/>
          </a:p>
        </p:txBody>
      </p:sp>
      <p:sp>
        <p:nvSpPr>
          <p:cNvPr id="3" name="Left card"/>
          <p:cNvSpPr/>
          <p:nvPr/>
        </p:nvSpPr>
        <p:spPr>
          <a:xfrm>
            <a:off x="457200" y="1234440"/>
            <a:ext cx="3291840" cy="329184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Card heading"/>
          <p:cNvSpPr txBox="1"/>
          <p:nvPr/>
        </p:nvSpPr>
        <p:spPr>
          <a:xfrm>
            <a:off x="685800" y="1371600"/>
            <a:ext cx="2834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 in one view</a:t>
            </a:r>
            <a:endParaRPr lang="en-US" sz="1600" dirty="0"/>
          </a:p>
        </p:txBody>
      </p:sp>
      <p:sp>
        <p:nvSpPr>
          <p:cNvPr id="5" name="Card text"/>
          <p:cNvSpPr txBox="1"/>
          <p:nvPr/>
        </p:nvSpPr>
        <p:spPr>
          <a:xfrm>
            <a:off x="685800" y="1828800"/>
            <a:ext cx="28346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[Which hypotheses were supported]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[Effect size in plain words]</a:t>
            </a:r>
            <a:endParaRPr lang="en-US" sz="14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931920" y="1325880"/>
          <a:ext cx="475488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1737360"/>
                <a:gridCol w="16459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Hypothesis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A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Test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A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A3A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H1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[test]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[stat, p, effect size]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H2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[test]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[stat, p, effect size]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H3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[test]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[stat, p, effect size]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xt 4"/>
          <p:cNvSpPr txBox="1"/>
          <p:nvPr/>
        </p:nvSpPr>
        <p:spPr>
          <a:xfrm>
            <a:off x="3931920" y="429768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Sample data. Replace with your own results.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Discussion</a:t>
            </a:r>
            <a:endParaRPr lang="en-US" sz="2800" dirty="0"/>
          </a:p>
        </p:txBody>
      </p:sp>
      <p:sp>
        <p:nvSpPr>
          <p:cNvPr id="3" name="Left card"/>
          <p:cNvSpPr/>
          <p:nvPr/>
        </p:nvSpPr>
        <p:spPr>
          <a:xfrm>
            <a:off x="457200" y="1234440"/>
            <a:ext cx="4297680" cy="329184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Card heading"/>
          <p:cNvSpPr txBox="1"/>
          <p:nvPr/>
        </p:nvSpPr>
        <p:spPr>
          <a:xfrm>
            <a:off x="685800" y="137160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the findings mean</a:t>
            </a:r>
            <a:endParaRPr lang="en-US" sz="1600" dirty="0"/>
          </a:p>
        </p:txBody>
      </p:sp>
      <p:sp>
        <p:nvSpPr>
          <p:cNvPr id="5" name="Card text"/>
          <p:cNvSpPr txBox="1"/>
          <p:nvPr/>
        </p:nvSpPr>
        <p:spPr>
          <a:xfrm>
            <a:off x="685800" y="1828800"/>
            <a:ext cx="384048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[Finding and how it compares with the literature]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[Where it supports prior studies]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[Where it differs]</a:t>
            </a:r>
            <a:endParaRPr lang="en-US" sz="1500" dirty="0"/>
          </a:p>
        </p:txBody>
      </p:sp>
      <p:sp>
        <p:nvSpPr>
          <p:cNvPr id="6" name="Right card"/>
          <p:cNvSpPr/>
          <p:nvPr/>
        </p:nvSpPr>
        <p:spPr>
          <a:xfrm>
            <a:off x="4937760" y="1234440"/>
            <a:ext cx="3749040" cy="329184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Card heading"/>
          <p:cNvSpPr txBox="1"/>
          <p:nvPr/>
        </p:nvSpPr>
        <p:spPr>
          <a:xfrm>
            <a:off x="5166360" y="137160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Implications for practice</a:t>
            </a:r>
            <a:endParaRPr lang="en-US" sz="1600" dirty="0"/>
          </a:p>
        </p:txBody>
      </p:sp>
      <p:sp>
        <p:nvSpPr>
          <p:cNvPr id="8" name="Card text"/>
          <p:cNvSpPr txBox="1"/>
          <p:nvPr/>
        </p:nvSpPr>
        <p:spPr>
          <a:xfrm>
            <a:off x="5166360" y="1828800"/>
            <a:ext cx="32918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[What managers or leaders can do]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[What policy might change]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Limitations</a:t>
            </a:r>
            <a:endParaRPr lang="en-US" sz="2800" dirty="0"/>
          </a:p>
        </p:txBody>
      </p:sp>
      <p:sp>
        <p:nvSpPr>
          <p:cNvPr id="3" name="Left card"/>
          <p:cNvSpPr/>
          <p:nvPr/>
        </p:nvSpPr>
        <p:spPr>
          <a:xfrm>
            <a:off x="457200" y="1234440"/>
            <a:ext cx="4297680" cy="329184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Card heading"/>
          <p:cNvSpPr txBox="1"/>
          <p:nvPr/>
        </p:nvSpPr>
        <p:spPr>
          <a:xfrm>
            <a:off x="685800" y="137160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the study cannot claim</a:t>
            </a:r>
            <a:endParaRPr lang="en-US" sz="1600" dirty="0"/>
          </a:p>
        </p:txBody>
      </p:sp>
      <p:sp>
        <p:nvSpPr>
          <p:cNvPr id="5" name="Card text"/>
          <p:cNvSpPr txBox="1"/>
          <p:nvPr/>
        </p:nvSpPr>
        <p:spPr>
          <a:xfrm>
            <a:off x="685800" y="1828800"/>
            <a:ext cx="384048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[Limitation 1 and what you did about it]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[Limitation 2 and what you did about it]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[Limitation 3 and what you did about it]</a:t>
            </a:r>
            <a:endParaRPr lang="en-US" sz="1500" dirty="0"/>
          </a:p>
        </p:txBody>
      </p:sp>
      <p:sp>
        <p:nvSpPr>
          <p:cNvPr id="6" name="Right card"/>
          <p:cNvSpPr/>
          <p:nvPr/>
        </p:nvSpPr>
        <p:spPr>
          <a:xfrm>
            <a:off x="4937760" y="1234440"/>
            <a:ext cx="3749040" cy="329184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Card heading"/>
          <p:cNvSpPr txBox="1"/>
          <p:nvPr/>
        </p:nvSpPr>
        <p:spPr>
          <a:xfrm>
            <a:off x="5166360" y="137160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can claim</a:t>
            </a:r>
            <a:endParaRPr lang="en-US" sz="1600" dirty="0"/>
          </a:p>
        </p:txBody>
      </p:sp>
      <p:sp>
        <p:nvSpPr>
          <p:cNvPr id="8" name="Card text"/>
          <p:cNvSpPr txBox="1"/>
          <p:nvPr/>
        </p:nvSpPr>
        <p:spPr>
          <a:xfrm>
            <a:off x="5166360" y="1828800"/>
            <a:ext cx="32918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[The strongest claim your data supports]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[Who the findings apply to]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Recommendations and contribution</a:t>
            </a:r>
            <a:endParaRPr lang="en-US" sz="2800" dirty="0"/>
          </a:p>
        </p:txBody>
      </p:sp>
      <p:sp>
        <p:nvSpPr>
          <p:cNvPr id="3" name="Left card"/>
          <p:cNvSpPr/>
          <p:nvPr/>
        </p:nvSpPr>
        <p:spPr>
          <a:xfrm>
            <a:off x="457200" y="1234440"/>
            <a:ext cx="4297680" cy="329184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Card heading"/>
          <p:cNvSpPr txBox="1"/>
          <p:nvPr/>
        </p:nvSpPr>
        <p:spPr>
          <a:xfrm>
            <a:off x="685800" y="137160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Future research</a:t>
            </a:r>
            <a:endParaRPr lang="en-US" sz="1600" dirty="0"/>
          </a:p>
        </p:txBody>
      </p:sp>
      <p:sp>
        <p:nvSpPr>
          <p:cNvPr id="5" name="Card text"/>
          <p:cNvSpPr txBox="1"/>
          <p:nvPr/>
        </p:nvSpPr>
        <p:spPr>
          <a:xfrm>
            <a:off x="685800" y="1828800"/>
            <a:ext cx="384048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[Next study that follows from your limits]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[Next study that follows from your findings]</a:t>
            </a:r>
            <a:endParaRPr lang="en-US" sz="1500" dirty="0"/>
          </a:p>
        </p:txBody>
      </p:sp>
      <p:sp>
        <p:nvSpPr>
          <p:cNvPr id="6" name="Right card"/>
          <p:cNvSpPr/>
          <p:nvPr/>
        </p:nvSpPr>
        <p:spPr>
          <a:xfrm>
            <a:off x="4937760" y="1234440"/>
            <a:ext cx="3749040" cy="329184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Card heading"/>
          <p:cNvSpPr txBox="1"/>
          <p:nvPr/>
        </p:nvSpPr>
        <p:spPr>
          <a:xfrm>
            <a:off x="5166360" y="137160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Contribution</a:t>
            </a:r>
            <a:endParaRPr lang="en-US" sz="1600" dirty="0"/>
          </a:p>
        </p:txBody>
      </p:sp>
      <p:sp>
        <p:nvSpPr>
          <p:cNvPr id="8" name="Card text"/>
          <p:cNvSpPr txBox="1"/>
          <p:nvPr/>
        </p:nvSpPr>
        <p:spPr>
          <a:xfrm>
            <a:off x="5166360" y="1828800"/>
            <a:ext cx="32918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[Your contribution to theory]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[Your contribution to practice]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sing title"/>
          <p:cNvSpPr txBox="1"/>
          <p:nvPr/>
        </p:nvSpPr>
        <p:spPr>
          <a:xfrm>
            <a:off x="640080" y="1463040"/>
            <a:ext cx="7863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Thank you</a:t>
            </a:r>
            <a:endParaRPr lang="en-US" sz="4000" dirty="0"/>
          </a:p>
        </p:txBody>
      </p:sp>
      <p:sp>
        <p:nvSpPr>
          <p:cNvPr id="3" name="Closing text"/>
          <p:cNvSpPr txBox="1"/>
          <p:nvPr/>
        </p:nvSpPr>
        <p:spPr>
          <a:xfrm>
            <a:off x="640080" y="2560320"/>
            <a:ext cx="78638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E0A8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welcome your questions.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E0A8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[Your name]  |  [Your email]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Backup: power analysis and sample size</a:t>
            </a:r>
            <a:endParaRPr lang="en-US" sz="2800" dirty="0"/>
          </a:p>
        </p:txBody>
      </p:sp>
      <p:sp>
        <p:nvSpPr>
          <p:cNvPr id="3" name="Backup card"/>
          <p:cNvSpPr/>
          <p:nvPr/>
        </p:nvSpPr>
        <p:spPr>
          <a:xfrm>
            <a:off x="457200" y="1234440"/>
            <a:ext cx="8229600" cy="329184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Card heading"/>
          <p:cNvSpPr txBox="1"/>
          <p:nvPr/>
        </p:nvSpPr>
        <p:spPr>
          <a:xfrm>
            <a:off x="685800" y="1371600"/>
            <a:ext cx="7772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asked how the sample size was set</a:t>
            </a:r>
            <a:endParaRPr lang="en-US" sz="1600" dirty="0"/>
          </a:p>
        </p:txBody>
      </p:sp>
      <p:sp>
        <p:nvSpPr>
          <p:cNvPr id="5" name="Card text"/>
          <p:cNvSpPr txBox="1"/>
          <p:nvPr/>
        </p:nvSpPr>
        <p:spPr>
          <a:xfrm>
            <a:off x="685800" y="1828800"/>
            <a:ext cx="777240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[Software, effect size, alpha, power, and the required n]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Backup: assumption checks</a:t>
            </a:r>
            <a:endParaRPr lang="en-US" sz="2800" dirty="0"/>
          </a:p>
        </p:txBody>
      </p:sp>
      <p:sp>
        <p:nvSpPr>
          <p:cNvPr id="3" name="Backup card"/>
          <p:cNvSpPr/>
          <p:nvPr/>
        </p:nvSpPr>
        <p:spPr>
          <a:xfrm>
            <a:off x="457200" y="1234440"/>
            <a:ext cx="8229600" cy="329184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Card heading"/>
          <p:cNvSpPr txBox="1"/>
          <p:nvPr/>
        </p:nvSpPr>
        <p:spPr>
          <a:xfrm>
            <a:off x="685800" y="1371600"/>
            <a:ext cx="7772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asked about test assumptions</a:t>
            </a:r>
            <a:endParaRPr lang="en-US" sz="1600" dirty="0"/>
          </a:p>
        </p:txBody>
      </p:sp>
      <p:sp>
        <p:nvSpPr>
          <p:cNvPr id="5" name="Card text"/>
          <p:cNvSpPr txBox="1"/>
          <p:nvPr/>
        </p:nvSpPr>
        <p:spPr>
          <a:xfrm>
            <a:off x="685800" y="1828800"/>
            <a:ext cx="777240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[Normality, homogeneity, independence: results and decisions]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Backup: additional analyses</a:t>
            </a:r>
            <a:endParaRPr lang="en-US" sz="2800" dirty="0"/>
          </a:p>
        </p:txBody>
      </p:sp>
      <p:sp>
        <p:nvSpPr>
          <p:cNvPr id="3" name="Backup card"/>
          <p:cNvSpPr/>
          <p:nvPr/>
        </p:nvSpPr>
        <p:spPr>
          <a:xfrm>
            <a:off x="457200" y="1234440"/>
            <a:ext cx="8229600" cy="329184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Card heading"/>
          <p:cNvSpPr txBox="1"/>
          <p:nvPr/>
        </p:nvSpPr>
        <p:spPr>
          <a:xfrm>
            <a:off x="685800" y="1371600"/>
            <a:ext cx="7772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asked about other tests</a:t>
            </a:r>
            <a:endParaRPr lang="en-US" sz="1600" dirty="0"/>
          </a:p>
        </p:txBody>
      </p:sp>
      <p:sp>
        <p:nvSpPr>
          <p:cNvPr id="5" name="Card text"/>
          <p:cNvSpPr txBox="1"/>
          <p:nvPr/>
        </p:nvSpPr>
        <p:spPr>
          <a:xfrm>
            <a:off x="685800" y="1828800"/>
            <a:ext cx="777240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[Sensitivity analysis, alternative tests, extra models]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DM Defense">
  <a:themeElements>
    <a:clrScheme name="TDM Defense">
      <a:dk1>
        <a:srgbClr val="1B2233"/>
      </a:dk1>
      <a:lt1>
        <a:srgbClr val="FFFFFF"/>
      </a:lt1>
      <a:dk2>
        <a:srgbClr val="0B1A3A"/>
      </a:dk2>
      <a:lt2>
        <a:srgbClr val="EEF1F8"/>
      </a:lt2>
      <a:accent1>
        <a:srgbClr val="E0A800"/>
      </a:accent1>
      <a:accent2>
        <a:srgbClr val="0B1A3A"/>
      </a:accent2>
      <a:accent3>
        <a:srgbClr val="3F5A8C"/>
      </a:accent3>
      <a:accent4>
        <a:srgbClr val="7A8BAF"/>
      </a:accent4>
      <a:accent5>
        <a:srgbClr val="B8860B"/>
      </a:accent5>
      <a:accent6>
        <a:srgbClr val="5B6B8C"/>
      </a:accent6>
      <a:hlink>
        <a:srgbClr val="1F4E9C"/>
      </a:hlink>
      <a:folHlink>
        <a:srgbClr val="5B6B8C"/>
      </a:folHlink>
    </a:clrScheme>
    <a:fontScheme name="TDM Defense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The Two Dissertation Moms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Defense slides: business and quantitative social sciences</dc:title>
  <dc:subject>PptxGenJS Presentation</dc:subject>
  <dc:creator>The Two Dissertation Moms</dc:creator>
  <cp:lastModifiedBy>The Two Dissertation Moms</cp:lastModifiedBy>
  <cp:revision>1</cp:revision>
  <dcterms:created xsi:type="dcterms:W3CDTF">2026-11-05T21:13:00Z</dcterms:created>
  <dcterms:modified xsi:type="dcterms:W3CDTF">2026-11-05T21:13:00Z</dcterms:modified>
</cp:coreProperties>
</file>