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committee and name your chair. Say the title once. Then go straight to the problem. Confirm the time you have with your chair before you finalize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about one slide and a short time here. The committee has read your Chapter 1. Give the problem and the evidence, then move on. Use the same wording as the dissertation.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two or three real studies from your Chapter 2 and say exactly what is missing. Do not claim that no research exists. The gap must lead directly to your research questions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purpose and questions exactly as they appear in the dissertation. Keep the wording identical on every later slide. A changed wording draws a question you did not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slide. Say how the framework shaped your questions, instruments and analysis. If you have a diagram in your dissertation, put it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design and cite a methods source for it. Give the number of participants and how you chose them. If your sample is small, say why that suits the design, and keep the justification from Chapter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steps in the order you did them. The committee wants to see how codes became themes. Name your source for the analysis method and the steps you took to protect trustworthiness.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themes as claims, not topics. Under each, one short quotation exactly as it appears in your dissertation. Do not alter participant words. Say which research question each theme answers. Use one slide per theme if you have more than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each research question in one sentence, then name the themes behind it. This is the slide that shows the committee your findings answer your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each main finding back to Chapter 2. Say where it agrees and where it differs. Name your contribution in a sentence and do not overclaim.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your limitations before the committee does, and say what you did to reduce each one. Use the same limitations as in your Chapter 5 and do not add new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recommendations tied to your findings. Offer only what the data supports. Finish with the contribution in one sentence, then move to the thank you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slide up during questions. Backup slides follow. Do not show them unless a question calls for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your Chapter 3 justification here. Show only if a member asks.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only if asked about quality and rigor.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 the theme table from Chapter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B1A3A"/>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rtlCol="0"/>
          <a:lstStyle>
            <a:lvl1pPr algn="l" indent="0" marL="0">
              <a:buNone/>
              <a:defRPr lang="en-US" sz="28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2800" dirty="0"/>
          </a:p>
        </p:txBody>
      </p:sp>
      <p:sp>
        <p:nvSpPr>
          <p:cNvPr id="3" name="Text 0"/>
          <p:cNvSpPr/>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6"/>
                </a:solidFill>
                <a:latin typeface="Calibri" pitchFamily="34" charset="0"/>
                <a:ea typeface="Calibri" pitchFamily="34" charset="-122"/>
                <a:cs typeface="Calibri" pitchFamily="34" charset="-120"/>
              </a:rPr>
              <a:t>[Your name]  |  [Short title of your dissertation]</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Deck title"/>
          <p:cNvSpPr txBox="1"/>
          <p:nvPr/>
        </p:nvSpPr>
        <p:spPr>
          <a:xfrm>
            <a:off x="640080" y="1097280"/>
            <a:ext cx="7863840" cy="13716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[Title of your dissertation]</a:t>
            </a:r>
            <a:endParaRPr lang="en-US" sz="3600" dirty="0"/>
          </a:p>
        </p:txBody>
      </p:sp>
      <p:sp>
        <p:nvSpPr>
          <p:cNvPr id="3" name="Deck subtitle"/>
          <p:cNvSpPr txBox="1"/>
          <p:nvPr/>
        </p:nvSpPr>
        <p:spPr>
          <a:xfrm>
            <a:off x="640080" y="2651760"/>
            <a:ext cx="7863840" cy="1188720"/>
          </a:xfrm>
          <a:prstGeom prst="rect">
            <a:avLst/>
          </a:prstGeom>
          <a:noFill/>
          <a:ln/>
        </p:spPr>
        <p:txBody>
          <a:bodyPr wrap="square" lIns="0" tIns="0" rIns="0" bIns="0" rtlCol="0" anchor="t"/>
          <a:lstStyle/>
          <a:p>
            <a:pPr indent="0" marL="0">
              <a:buNone/>
            </a:pPr>
            <a:r>
              <a:rPr lang="en-US" sz="1800" dirty="0">
                <a:solidFill>
                  <a:srgbClr val="E0A800"/>
                </a:solidFill>
                <a:latin typeface="Calibri" pitchFamily="34" charset="0"/>
                <a:ea typeface="Calibri" pitchFamily="34" charset="-122"/>
                <a:cs typeface="Calibri" pitchFamily="34" charset="-120"/>
              </a:rPr>
              <a:t>[Your name]</a:t>
            </a:r>
            <a:endParaRPr lang="en-US" sz="1800" dirty="0"/>
          </a:p>
          <a:p>
            <a:pPr indent="0" marL="0">
              <a:buNone/>
            </a:pPr>
            <a:r>
              <a:rPr lang="en-US" sz="1800" dirty="0">
                <a:solidFill>
                  <a:srgbClr val="E0A800"/>
                </a:solidFill>
                <a:latin typeface="Calibri" pitchFamily="34" charset="0"/>
                <a:ea typeface="Calibri" pitchFamily="34" charset="-122"/>
                <a:cs typeface="Calibri" pitchFamily="34" charset="-120"/>
              </a:rPr>
              <a:t>Dissertation defense  |  [Date]</a:t>
            </a:r>
            <a:endParaRPr lang="en-US" sz="1800" dirty="0"/>
          </a:p>
          <a:p>
            <a:pPr indent="0" marL="0">
              <a:buNone/>
            </a:pPr>
            <a:r>
              <a:rPr lang="en-US" sz="1800" dirty="0">
                <a:solidFill>
                  <a:srgbClr val="E0A800"/>
                </a:solidFill>
                <a:latin typeface="Calibri" pitchFamily="34" charset="0"/>
                <a:ea typeface="Calibri" pitchFamily="34" charset="-122"/>
                <a:cs typeface="Calibri" pitchFamily="34" charset="-120"/>
              </a:rPr>
              <a:t>Chair: [Name]  |  Committee: [Names]</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The problem</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is wrong or unknown</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[State the problem in one sentence, in the words of your Chapter 1]</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[Who is affected: teachers, students, or families in [setting]]</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[Evidence it is real: one or two sources]</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Why it matters</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happens if it stays unsolved]</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[Who needs the answer: teachers, leaders, policymakers]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The gap in the literature</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studies have done</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[Author, year]: [what they studied and found]</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[Author, year]: [what they studied and found]</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[Author, year]: [what they studied and found]</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they have not done</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[The specific gap, in one sentence]</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[Kind of gap: population, method, conflict, or outdated finding]</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Purpose and research questions</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Purpose</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[Purpose statement, word for word from Chapter 1]</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Research questions</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RQ1: [exact wording]</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RQ2: [exact wording]</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Theoretical framework</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The framework</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[Name of the theory or concept, with author and year]</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[Its key ideas in plain words]</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How it shaped the study</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[How it shaped the questions]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[How it shaped the interview guide]</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[How it shaped the analysis]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Design and participants</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Design</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[Qualitative design, e.g. phenomenology, case study, narrative]</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[Why this design fits the questions, with a methods source]</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Participants</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[Number of participants and the setting]</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[Sampling approach and inclusion criteria]</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[How you recruited them]</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Data collection and analysis</a:t>
            </a:r>
            <a:endParaRPr lang="en-US" sz="2800" dirty="0"/>
          </a:p>
        </p:txBody>
      </p:sp>
      <p:sp>
        <p:nvSpPr>
          <p:cNvPr id="3" name="Step card 1"/>
          <p:cNvSpPr/>
          <p:nvPr/>
        </p:nvSpPr>
        <p:spPr>
          <a:xfrm>
            <a:off x="457200" y="1325880"/>
            <a:ext cx="1499616" cy="2926080"/>
          </a:xfrm>
          <a:prstGeom prst="rect">
            <a:avLst/>
          </a:prstGeom>
          <a:solidFill>
            <a:schemeClr val="bg2"/>
          </a:solidFill>
          <a:ln w="12700">
            <a:solidFill>
              <a:schemeClr val="bg2"/>
            </a:solidFill>
            <a:prstDash val="solid"/>
          </a:ln>
        </p:spPr>
      </p:sp>
      <p:sp>
        <p:nvSpPr>
          <p:cNvPr id="4" name="Step number 1"/>
          <p:cNvSpPr/>
          <p:nvPr/>
        </p:nvSpPr>
        <p:spPr>
          <a:xfrm>
            <a:off x="640080" y="1508760"/>
            <a:ext cx="502920" cy="502920"/>
          </a:xfrm>
          <a:prstGeom prst="ellipse">
            <a:avLst/>
          </a:prstGeom>
          <a:solidFill>
            <a:schemeClr val="accent1"/>
          </a:solidFill>
          <a:ln w="12700">
            <a:solidFill>
              <a:schemeClr val="accent1"/>
            </a:solidFill>
            <a:prstDash val="solid"/>
          </a:ln>
        </p:spPr>
      </p:sp>
      <p:sp>
        <p:nvSpPr>
          <p:cNvPr id="5" name="Text 3"/>
          <p:cNvSpPr txBox="1"/>
          <p:nvPr/>
        </p:nvSpPr>
        <p:spPr>
          <a:xfrm>
            <a:off x="640080"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1</a:t>
            </a:r>
            <a:endParaRPr lang="en-US" sz="1800" dirty="0"/>
          </a:p>
        </p:txBody>
      </p:sp>
      <p:sp>
        <p:nvSpPr>
          <p:cNvPr id="6" name="Step title"/>
          <p:cNvSpPr txBox="1"/>
          <p:nvPr/>
        </p:nvSpPr>
        <p:spPr>
          <a:xfrm>
            <a:off x="640080"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Collect</a:t>
            </a:r>
            <a:endParaRPr lang="en-US" sz="1500" dirty="0"/>
          </a:p>
        </p:txBody>
      </p:sp>
      <p:sp>
        <p:nvSpPr>
          <p:cNvPr id="7" name="Step text"/>
          <p:cNvSpPr txBox="1"/>
          <p:nvPr/>
        </p:nvSpPr>
        <p:spPr>
          <a:xfrm>
            <a:off x="640080"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[Interviews, observations, documents: how many, how long]</a:t>
            </a:r>
            <a:endParaRPr lang="en-US" sz="1300" dirty="0"/>
          </a:p>
        </p:txBody>
      </p:sp>
      <p:sp>
        <p:nvSpPr>
          <p:cNvPr id="8" name="Step card 2"/>
          <p:cNvSpPr/>
          <p:nvPr/>
        </p:nvSpPr>
        <p:spPr>
          <a:xfrm>
            <a:off x="2139696" y="1325880"/>
            <a:ext cx="1499616" cy="2926080"/>
          </a:xfrm>
          <a:prstGeom prst="rect">
            <a:avLst/>
          </a:prstGeom>
          <a:solidFill>
            <a:schemeClr val="bg2"/>
          </a:solidFill>
          <a:ln w="12700">
            <a:solidFill>
              <a:schemeClr val="bg2"/>
            </a:solidFill>
            <a:prstDash val="solid"/>
          </a:ln>
        </p:spPr>
      </p:sp>
      <p:sp>
        <p:nvSpPr>
          <p:cNvPr id="9" name="Step number 2"/>
          <p:cNvSpPr/>
          <p:nvPr/>
        </p:nvSpPr>
        <p:spPr>
          <a:xfrm>
            <a:off x="2322576" y="1508760"/>
            <a:ext cx="502920" cy="502920"/>
          </a:xfrm>
          <a:prstGeom prst="ellipse">
            <a:avLst/>
          </a:prstGeom>
          <a:solidFill>
            <a:schemeClr val="accent1"/>
          </a:solidFill>
          <a:ln w="12700">
            <a:solidFill>
              <a:schemeClr val="accent1"/>
            </a:solidFill>
            <a:prstDash val="solid"/>
          </a:ln>
        </p:spPr>
      </p:sp>
      <p:sp>
        <p:nvSpPr>
          <p:cNvPr id="10" name="Text 8"/>
          <p:cNvSpPr txBox="1"/>
          <p:nvPr/>
        </p:nvSpPr>
        <p:spPr>
          <a:xfrm>
            <a:off x="2322576"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2</a:t>
            </a:r>
            <a:endParaRPr lang="en-US" sz="1800" dirty="0"/>
          </a:p>
        </p:txBody>
      </p:sp>
      <p:sp>
        <p:nvSpPr>
          <p:cNvPr id="11" name="Step title"/>
          <p:cNvSpPr txBox="1"/>
          <p:nvPr/>
        </p:nvSpPr>
        <p:spPr>
          <a:xfrm>
            <a:off x="2322576"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Prepare</a:t>
            </a:r>
            <a:endParaRPr lang="en-US" sz="1500" dirty="0"/>
          </a:p>
        </p:txBody>
      </p:sp>
      <p:sp>
        <p:nvSpPr>
          <p:cNvPr id="12" name="Step text"/>
          <p:cNvSpPr txBox="1"/>
          <p:nvPr/>
        </p:nvSpPr>
        <p:spPr>
          <a:xfrm>
            <a:off x="2322576"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[Transcription, checking, anonymizing]</a:t>
            </a:r>
            <a:endParaRPr lang="en-US" sz="1300" dirty="0"/>
          </a:p>
        </p:txBody>
      </p:sp>
      <p:sp>
        <p:nvSpPr>
          <p:cNvPr id="13" name="Step card 3"/>
          <p:cNvSpPr/>
          <p:nvPr/>
        </p:nvSpPr>
        <p:spPr>
          <a:xfrm>
            <a:off x="3822192" y="1325880"/>
            <a:ext cx="1499616" cy="2926080"/>
          </a:xfrm>
          <a:prstGeom prst="rect">
            <a:avLst/>
          </a:prstGeom>
          <a:solidFill>
            <a:schemeClr val="bg2"/>
          </a:solidFill>
          <a:ln w="12700">
            <a:solidFill>
              <a:schemeClr val="bg2"/>
            </a:solidFill>
            <a:prstDash val="solid"/>
          </a:ln>
        </p:spPr>
      </p:sp>
      <p:sp>
        <p:nvSpPr>
          <p:cNvPr id="14" name="Step number 3"/>
          <p:cNvSpPr/>
          <p:nvPr/>
        </p:nvSpPr>
        <p:spPr>
          <a:xfrm>
            <a:off x="4005072" y="1508760"/>
            <a:ext cx="502920" cy="502920"/>
          </a:xfrm>
          <a:prstGeom prst="ellipse">
            <a:avLst/>
          </a:prstGeom>
          <a:solidFill>
            <a:schemeClr val="accent1"/>
          </a:solidFill>
          <a:ln w="12700">
            <a:solidFill>
              <a:schemeClr val="accent1"/>
            </a:solidFill>
            <a:prstDash val="solid"/>
          </a:ln>
        </p:spPr>
      </p:sp>
      <p:sp>
        <p:nvSpPr>
          <p:cNvPr id="15" name="Text 13"/>
          <p:cNvSpPr txBox="1"/>
          <p:nvPr/>
        </p:nvSpPr>
        <p:spPr>
          <a:xfrm>
            <a:off x="4005072"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3</a:t>
            </a:r>
            <a:endParaRPr lang="en-US" sz="1800" dirty="0"/>
          </a:p>
        </p:txBody>
      </p:sp>
      <p:sp>
        <p:nvSpPr>
          <p:cNvPr id="16" name="Step title"/>
          <p:cNvSpPr txBox="1"/>
          <p:nvPr/>
        </p:nvSpPr>
        <p:spPr>
          <a:xfrm>
            <a:off x="4005072"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Code</a:t>
            </a:r>
            <a:endParaRPr lang="en-US" sz="1500" dirty="0"/>
          </a:p>
        </p:txBody>
      </p:sp>
      <p:sp>
        <p:nvSpPr>
          <p:cNvPr id="17" name="Step text"/>
          <p:cNvSpPr txBox="1"/>
          <p:nvPr/>
        </p:nvSpPr>
        <p:spPr>
          <a:xfrm>
            <a:off x="4005072"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[How you coded: approach and software if used]</a:t>
            </a:r>
            <a:endParaRPr lang="en-US" sz="1300" dirty="0"/>
          </a:p>
        </p:txBody>
      </p:sp>
      <p:sp>
        <p:nvSpPr>
          <p:cNvPr id="18" name="Step card 4"/>
          <p:cNvSpPr/>
          <p:nvPr/>
        </p:nvSpPr>
        <p:spPr>
          <a:xfrm>
            <a:off x="5504688" y="1325880"/>
            <a:ext cx="1499616" cy="2926080"/>
          </a:xfrm>
          <a:prstGeom prst="rect">
            <a:avLst/>
          </a:prstGeom>
          <a:solidFill>
            <a:schemeClr val="bg2"/>
          </a:solidFill>
          <a:ln w="12700">
            <a:solidFill>
              <a:schemeClr val="bg2"/>
            </a:solidFill>
            <a:prstDash val="solid"/>
          </a:ln>
        </p:spPr>
      </p:sp>
      <p:sp>
        <p:nvSpPr>
          <p:cNvPr id="19" name="Step number 4"/>
          <p:cNvSpPr/>
          <p:nvPr/>
        </p:nvSpPr>
        <p:spPr>
          <a:xfrm>
            <a:off x="5687568" y="1508760"/>
            <a:ext cx="502920" cy="502920"/>
          </a:xfrm>
          <a:prstGeom prst="ellipse">
            <a:avLst/>
          </a:prstGeom>
          <a:solidFill>
            <a:schemeClr val="accent1"/>
          </a:solidFill>
          <a:ln w="12700">
            <a:solidFill>
              <a:schemeClr val="accent1"/>
            </a:solidFill>
            <a:prstDash val="solid"/>
          </a:ln>
        </p:spPr>
      </p:sp>
      <p:sp>
        <p:nvSpPr>
          <p:cNvPr id="20" name="Text 18"/>
          <p:cNvSpPr txBox="1"/>
          <p:nvPr/>
        </p:nvSpPr>
        <p:spPr>
          <a:xfrm>
            <a:off x="5687568"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4</a:t>
            </a:r>
            <a:endParaRPr lang="en-US" sz="1800" dirty="0"/>
          </a:p>
        </p:txBody>
      </p:sp>
      <p:sp>
        <p:nvSpPr>
          <p:cNvPr id="21" name="Step title"/>
          <p:cNvSpPr txBox="1"/>
          <p:nvPr/>
        </p:nvSpPr>
        <p:spPr>
          <a:xfrm>
            <a:off x="5687568"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Build themes</a:t>
            </a:r>
            <a:endParaRPr lang="en-US" sz="1500" dirty="0"/>
          </a:p>
        </p:txBody>
      </p:sp>
      <p:sp>
        <p:nvSpPr>
          <p:cNvPr id="22" name="Step text"/>
          <p:cNvSpPr txBox="1"/>
          <p:nvPr/>
        </p:nvSpPr>
        <p:spPr>
          <a:xfrm>
            <a:off x="5687568"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[How codes became themes]</a:t>
            </a:r>
            <a:endParaRPr lang="en-US" sz="1300" dirty="0"/>
          </a:p>
        </p:txBody>
      </p:sp>
      <p:sp>
        <p:nvSpPr>
          <p:cNvPr id="23" name="Step card 5"/>
          <p:cNvSpPr/>
          <p:nvPr/>
        </p:nvSpPr>
        <p:spPr>
          <a:xfrm>
            <a:off x="7187184" y="1325880"/>
            <a:ext cx="1499616" cy="2926080"/>
          </a:xfrm>
          <a:prstGeom prst="rect">
            <a:avLst/>
          </a:prstGeom>
          <a:solidFill>
            <a:schemeClr val="bg2"/>
          </a:solidFill>
          <a:ln w="12700">
            <a:solidFill>
              <a:schemeClr val="bg2"/>
            </a:solidFill>
            <a:prstDash val="solid"/>
          </a:ln>
        </p:spPr>
      </p:sp>
      <p:sp>
        <p:nvSpPr>
          <p:cNvPr id="24" name="Step number 5"/>
          <p:cNvSpPr/>
          <p:nvPr/>
        </p:nvSpPr>
        <p:spPr>
          <a:xfrm>
            <a:off x="7370064" y="1508760"/>
            <a:ext cx="502920" cy="502920"/>
          </a:xfrm>
          <a:prstGeom prst="ellipse">
            <a:avLst/>
          </a:prstGeom>
          <a:solidFill>
            <a:schemeClr val="accent1"/>
          </a:solidFill>
          <a:ln w="12700">
            <a:solidFill>
              <a:schemeClr val="accent1"/>
            </a:solidFill>
            <a:prstDash val="solid"/>
          </a:ln>
        </p:spPr>
      </p:sp>
      <p:sp>
        <p:nvSpPr>
          <p:cNvPr id="25" name="Text 23"/>
          <p:cNvSpPr txBox="1"/>
          <p:nvPr/>
        </p:nvSpPr>
        <p:spPr>
          <a:xfrm>
            <a:off x="7370064" y="1508760"/>
            <a:ext cx="502920" cy="502920"/>
          </a:xfrm>
          <a:prstGeom prst="rect">
            <a:avLst/>
          </a:prstGeom>
          <a:noFill/>
          <a:ln/>
        </p:spPr>
        <p:txBody>
          <a:bodyPr wrap="square" lIns="0" tIns="0" rIns="0" bIns="0"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5</a:t>
            </a:r>
            <a:endParaRPr lang="en-US" sz="1800" dirty="0"/>
          </a:p>
        </p:txBody>
      </p:sp>
      <p:sp>
        <p:nvSpPr>
          <p:cNvPr id="26" name="Step title"/>
          <p:cNvSpPr txBox="1"/>
          <p:nvPr/>
        </p:nvSpPr>
        <p:spPr>
          <a:xfrm>
            <a:off x="7370064" y="2148840"/>
            <a:ext cx="1133856" cy="457200"/>
          </a:xfrm>
          <a:prstGeom prst="rect">
            <a:avLst/>
          </a:prstGeom>
          <a:noFill/>
          <a:ln/>
        </p:spPr>
        <p:txBody>
          <a:bodyPr wrap="square" lIns="0" tIns="0" rIns="0" bIns="0"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Check</a:t>
            </a:r>
            <a:endParaRPr lang="en-US" sz="1500" dirty="0"/>
          </a:p>
        </p:txBody>
      </p:sp>
      <p:sp>
        <p:nvSpPr>
          <p:cNvPr id="27" name="Step text"/>
          <p:cNvSpPr txBox="1"/>
          <p:nvPr/>
        </p:nvSpPr>
        <p:spPr>
          <a:xfrm>
            <a:off x="7370064" y="2651760"/>
            <a:ext cx="1133856" cy="1463040"/>
          </a:xfrm>
          <a:prstGeom prst="rect">
            <a:avLst/>
          </a:prstGeom>
          <a:noFill/>
          <a:ln/>
        </p:spPr>
        <p:txBody>
          <a:bodyPr wrap="square" lIns="0" tIns="0" rIns="0" bIns="0" rtlCol="0" anchor="t"/>
          <a:lstStyle/>
          <a:p>
            <a:pPr indent="0" marL="0">
              <a:buNone/>
            </a:pPr>
            <a:r>
              <a:rPr lang="en-US" sz="1300" dirty="0">
                <a:solidFill>
                  <a:schemeClr val="tx1"/>
                </a:solidFill>
                <a:latin typeface="Calibri" pitchFamily="34" charset="0"/>
                <a:ea typeface="Calibri" pitchFamily="34" charset="-122"/>
                <a:cs typeface="Calibri" pitchFamily="34" charset="-120"/>
              </a:rPr>
              <a:t>[Member checking, audit trail, reflexivity]</a:t>
            </a:r>
            <a:endParaRPr lang="en-US" sz="1300" dirty="0"/>
          </a:p>
        </p:txBody>
      </p:sp>
      <p:sp>
        <p:nvSpPr>
          <p:cNvPr id="28" name="Text 26"/>
          <p:cNvSpPr txBox="1"/>
          <p:nvPr/>
        </p:nvSpPr>
        <p:spPr>
          <a:xfrm>
            <a:off x="457200" y="4297680"/>
            <a:ext cx="8229600" cy="365760"/>
          </a:xfrm>
          <a:prstGeom prst="rect">
            <a:avLst/>
          </a:prstGeom>
          <a:noFill/>
          <a:ln/>
        </p:spPr>
        <p:txBody>
          <a:bodyPr wrap="square" lIns="0" tIns="0" rIns="0" bIns="0" rtlCol="0" anchor="ctr"/>
          <a:lstStyle/>
          <a:p>
            <a:pPr indent="0" marL="0">
              <a:buNone/>
            </a:pPr>
            <a:r>
              <a:rPr lang="en-US" sz="1300" i="1" dirty="0">
                <a:solidFill>
                  <a:schemeClr val="accent6"/>
                </a:solidFill>
                <a:latin typeface="Calibri" pitchFamily="34" charset="0"/>
                <a:ea typeface="Calibri" pitchFamily="34" charset="-122"/>
                <a:cs typeface="Calibri" pitchFamily="34" charset="-120"/>
              </a:rPr>
              <a:t>[Cite the analysis source, e.g. Braun and Clarke or your approach]</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Findings: the themes</a:t>
            </a:r>
            <a:endParaRPr lang="en-US" sz="2800" dirty="0"/>
          </a:p>
        </p:txBody>
      </p:sp>
      <p:sp>
        <p:nvSpPr>
          <p:cNvPr id="3" name="Theme card 1"/>
          <p:cNvSpPr/>
          <p:nvPr/>
        </p:nvSpPr>
        <p:spPr>
          <a:xfrm>
            <a:off x="457200" y="1234440"/>
            <a:ext cx="2621280" cy="3291840"/>
          </a:xfrm>
          <a:prstGeom prst="rect">
            <a:avLst/>
          </a:prstGeom>
          <a:solidFill>
            <a:schemeClr val="bg2"/>
          </a:solidFill>
          <a:ln w="12700">
            <a:solidFill>
              <a:schemeClr val="bg2"/>
            </a:solidFill>
            <a:prstDash val="solid"/>
          </a:ln>
        </p:spPr>
      </p:sp>
      <p:sp>
        <p:nvSpPr>
          <p:cNvPr id="4" name="Card heading"/>
          <p:cNvSpPr txBox="1"/>
          <p:nvPr/>
        </p:nvSpPr>
        <p:spPr>
          <a:xfrm>
            <a:off x="640080" y="1371600"/>
            <a:ext cx="2255520" cy="822960"/>
          </a:xfrm>
          <a:prstGeom prst="rect">
            <a:avLst/>
          </a:prstGeom>
          <a:noFill/>
          <a:ln/>
        </p:spPr>
        <p:txBody>
          <a:bodyPr wrap="square" lIns="0" tIns="0" rIns="0" bIns="0"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Theme 1: [a sentence that makes a claim]</a:t>
            </a:r>
            <a:endParaRPr lang="en-US" sz="1600" dirty="0"/>
          </a:p>
        </p:txBody>
      </p:sp>
      <p:sp>
        <p:nvSpPr>
          <p:cNvPr id="5" name="Card quote"/>
          <p:cNvSpPr txBox="1"/>
          <p:nvPr/>
        </p:nvSpPr>
        <p:spPr>
          <a:xfrm>
            <a:off x="640080" y="2240280"/>
            <a:ext cx="2255520" cy="1371600"/>
          </a:xfrm>
          <a:prstGeom prst="rect">
            <a:avLst/>
          </a:prstGeom>
          <a:noFill/>
          <a:ln/>
        </p:spPr>
        <p:txBody>
          <a:bodyPr wrap="square" lIns="0" tIns="0" rIns="0" bIns="0" rtlCol="0" anchor="t"/>
          <a:lstStyle/>
          <a:p>
            <a:pPr indent="0" marL="0">
              <a:buNone/>
            </a:pPr>
            <a:r>
              <a:rPr lang="en-US" sz="1400" i="1" dirty="0">
                <a:solidFill>
                  <a:schemeClr val="tx1"/>
                </a:solidFill>
                <a:latin typeface="Calibri" pitchFamily="34" charset="0"/>
                <a:ea typeface="Calibri" pitchFamily="34" charset="-122"/>
                <a:cs typeface="Calibri" pitchFamily="34" charset="-120"/>
              </a:rPr>
              <a:t>"[A short quotation from a participant]" ([Pseudonym])</a:t>
            </a:r>
            <a:endParaRPr lang="en-US" sz="1400" dirty="0"/>
          </a:p>
        </p:txBody>
      </p:sp>
      <p:sp>
        <p:nvSpPr>
          <p:cNvPr id="6" name="Card note"/>
          <p:cNvSpPr txBox="1"/>
          <p:nvPr/>
        </p:nvSpPr>
        <p:spPr>
          <a:xfrm>
            <a:off x="640080" y="3657600"/>
            <a:ext cx="2255520" cy="777240"/>
          </a:xfrm>
          <a:prstGeom prst="rect">
            <a:avLst/>
          </a:prstGeom>
          <a:noFill/>
          <a:ln/>
        </p:spPr>
        <p:txBody>
          <a:bodyPr wrap="square" lIns="0" tIns="0" rIns="0" bIns="0" rtlCol="0" anchor="t"/>
          <a:lstStyle/>
          <a:p>
            <a:pPr indent="0" marL="0">
              <a:buNone/>
            </a:pPr>
            <a:r>
              <a:rPr lang="en-US" sz="1300" dirty="0">
                <a:solidFill>
                  <a:schemeClr val="accent6"/>
                </a:solidFill>
                <a:latin typeface="Calibri" pitchFamily="34" charset="0"/>
                <a:ea typeface="Calibri" pitchFamily="34" charset="-122"/>
                <a:cs typeface="Calibri" pitchFamily="34" charset="-120"/>
              </a:rPr>
              <a:t>Answers RQ[ ]. Found in [n] of [n] participants.</a:t>
            </a:r>
            <a:endParaRPr lang="en-US" sz="1300" dirty="0"/>
          </a:p>
        </p:txBody>
      </p:sp>
      <p:sp>
        <p:nvSpPr>
          <p:cNvPr id="7" name="Theme card 2"/>
          <p:cNvSpPr/>
          <p:nvPr/>
        </p:nvSpPr>
        <p:spPr>
          <a:xfrm>
            <a:off x="3261360" y="1234440"/>
            <a:ext cx="2621280" cy="3291840"/>
          </a:xfrm>
          <a:prstGeom prst="rect">
            <a:avLst/>
          </a:prstGeom>
          <a:solidFill>
            <a:schemeClr val="bg2"/>
          </a:solidFill>
          <a:ln w="12700">
            <a:solidFill>
              <a:schemeClr val="bg2"/>
            </a:solidFill>
            <a:prstDash val="solid"/>
          </a:ln>
        </p:spPr>
      </p:sp>
      <p:sp>
        <p:nvSpPr>
          <p:cNvPr id="8" name="Card heading"/>
          <p:cNvSpPr txBox="1"/>
          <p:nvPr/>
        </p:nvSpPr>
        <p:spPr>
          <a:xfrm>
            <a:off x="3444240" y="1371600"/>
            <a:ext cx="2255520" cy="822960"/>
          </a:xfrm>
          <a:prstGeom prst="rect">
            <a:avLst/>
          </a:prstGeom>
          <a:noFill/>
          <a:ln/>
        </p:spPr>
        <p:txBody>
          <a:bodyPr wrap="square" lIns="0" tIns="0" rIns="0" bIns="0"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Theme 2: [a sentence that makes a claim]</a:t>
            </a:r>
            <a:endParaRPr lang="en-US" sz="1600" dirty="0"/>
          </a:p>
        </p:txBody>
      </p:sp>
      <p:sp>
        <p:nvSpPr>
          <p:cNvPr id="9" name="Card quote"/>
          <p:cNvSpPr txBox="1"/>
          <p:nvPr/>
        </p:nvSpPr>
        <p:spPr>
          <a:xfrm>
            <a:off x="3444240" y="2240280"/>
            <a:ext cx="2255520" cy="1371600"/>
          </a:xfrm>
          <a:prstGeom prst="rect">
            <a:avLst/>
          </a:prstGeom>
          <a:noFill/>
          <a:ln/>
        </p:spPr>
        <p:txBody>
          <a:bodyPr wrap="square" lIns="0" tIns="0" rIns="0" bIns="0" rtlCol="0" anchor="t"/>
          <a:lstStyle/>
          <a:p>
            <a:pPr indent="0" marL="0">
              <a:buNone/>
            </a:pPr>
            <a:r>
              <a:rPr lang="en-US" sz="1400" i="1" dirty="0">
                <a:solidFill>
                  <a:schemeClr val="tx1"/>
                </a:solidFill>
                <a:latin typeface="Calibri" pitchFamily="34" charset="0"/>
                <a:ea typeface="Calibri" pitchFamily="34" charset="-122"/>
                <a:cs typeface="Calibri" pitchFamily="34" charset="-120"/>
              </a:rPr>
              <a:t>"[A short quotation from a participant]" ([Pseudonym])</a:t>
            </a:r>
            <a:endParaRPr lang="en-US" sz="1400" dirty="0"/>
          </a:p>
        </p:txBody>
      </p:sp>
      <p:sp>
        <p:nvSpPr>
          <p:cNvPr id="10" name="Card note"/>
          <p:cNvSpPr txBox="1"/>
          <p:nvPr/>
        </p:nvSpPr>
        <p:spPr>
          <a:xfrm>
            <a:off x="3444240" y="3657600"/>
            <a:ext cx="2255520" cy="777240"/>
          </a:xfrm>
          <a:prstGeom prst="rect">
            <a:avLst/>
          </a:prstGeom>
          <a:noFill/>
          <a:ln/>
        </p:spPr>
        <p:txBody>
          <a:bodyPr wrap="square" lIns="0" tIns="0" rIns="0" bIns="0" rtlCol="0" anchor="t"/>
          <a:lstStyle/>
          <a:p>
            <a:pPr indent="0" marL="0">
              <a:buNone/>
            </a:pPr>
            <a:r>
              <a:rPr lang="en-US" sz="1300" dirty="0">
                <a:solidFill>
                  <a:schemeClr val="accent6"/>
                </a:solidFill>
                <a:latin typeface="Calibri" pitchFamily="34" charset="0"/>
                <a:ea typeface="Calibri" pitchFamily="34" charset="-122"/>
                <a:cs typeface="Calibri" pitchFamily="34" charset="-120"/>
              </a:rPr>
              <a:t>Answers RQ[ ]. Found in [n] of [n] participants.</a:t>
            </a:r>
            <a:endParaRPr lang="en-US" sz="1300" dirty="0"/>
          </a:p>
        </p:txBody>
      </p:sp>
      <p:sp>
        <p:nvSpPr>
          <p:cNvPr id="11" name="Theme card 3"/>
          <p:cNvSpPr/>
          <p:nvPr/>
        </p:nvSpPr>
        <p:spPr>
          <a:xfrm>
            <a:off x="6065520" y="1234440"/>
            <a:ext cx="2621280" cy="3291840"/>
          </a:xfrm>
          <a:prstGeom prst="rect">
            <a:avLst/>
          </a:prstGeom>
          <a:solidFill>
            <a:schemeClr val="bg2"/>
          </a:solidFill>
          <a:ln w="12700">
            <a:solidFill>
              <a:schemeClr val="bg2"/>
            </a:solidFill>
            <a:prstDash val="solid"/>
          </a:ln>
        </p:spPr>
      </p:sp>
      <p:sp>
        <p:nvSpPr>
          <p:cNvPr id="12" name="Card heading"/>
          <p:cNvSpPr txBox="1"/>
          <p:nvPr/>
        </p:nvSpPr>
        <p:spPr>
          <a:xfrm>
            <a:off x="6248400" y="1371600"/>
            <a:ext cx="2255520" cy="822960"/>
          </a:xfrm>
          <a:prstGeom prst="rect">
            <a:avLst/>
          </a:prstGeom>
          <a:noFill/>
          <a:ln/>
        </p:spPr>
        <p:txBody>
          <a:bodyPr wrap="square" lIns="0" tIns="0" rIns="0" bIns="0"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Theme 3: [a sentence that makes a claim]</a:t>
            </a:r>
            <a:endParaRPr lang="en-US" sz="1600" dirty="0"/>
          </a:p>
        </p:txBody>
      </p:sp>
      <p:sp>
        <p:nvSpPr>
          <p:cNvPr id="13" name="Card quote"/>
          <p:cNvSpPr txBox="1"/>
          <p:nvPr/>
        </p:nvSpPr>
        <p:spPr>
          <a:xfrm>
            <a:off x="6248400" y="2240280"/>
            <a:ext cx="2255520" cy="1371600"/>
          </a:xfrm>
          <a:prstGeom prst="rect">
            <a:avLst/>
          </a:prstGeom>
          <a:noFill/>
          <a:ln/>
        </p:spPr>
        <p:txBody>
          <a:bodyPr wrap="square" lIns="0" tIns="0" rIns="0" bIns="0" rtlCol="0" anchor="t"/>
          <a:lstStyle/>
          <a:p>
            <a:pPr indent="0" marL="0">
              <a:buNone/>
            </a:pPr>
            <a:r>
              <a:rPr lang="en-US" sz="1400" i="1" dirty="0">
                <a:solidFill>
                  <a:schemeClr val="tx1"/>
                </a:solidFill>
                <a:latin typeface="Calibri" pitchFamily="34" charset="0"/>
                <a:ea typeface="Calibri" pitchFamily="34" charset="-122"/>
                <a:cs typeface="Calibri" pitchFamily="34" charset="-120"/>
              </a:rPr>
              <a:t>"[A short quotation from a participant]" ([Pseudonym])</a:t>
            </a:r>
            <a:endParaRPr lang="en-US" sz="1400" dirty="0"/>
          </a:p>
        </p:txBody>
      </p:sp>
      <p:sp>
        <p:nvSpPr>
          <p:cNvPr id="14" name="Card note"/>
          <p:cNvSpPr txBox="1"/>
          <p:nvPr/>
        </p:nvSpPr>
        <p:spPr>
          <a:xfrm>
            <a:off x="6248400" y="3657600"/>
            <a:ext cx="2255520" cy="777240"/>
          </a:xfrm>
          <a:prstGeom prst="rect">
            <a:avLst/>
          </a:prstGeom>
          <a:noFill/>
          <a:ln/>
        </p:spPr>
        <p:txBody>
          <a:bodyPr wrap="square" lIns="0" tIns="0" rIns="0" bIns="0" rtlCol="0" anchor="t"/>
          <a:lstStyle/>
          <a:p>
            <a:pPr indent="0" marL="0">
              <a:buNone/>
            </a:pPr>
            <a:r>
              <a:rPr lang="en-US" sz="1300" dirty="0">
                <a:solidFill>
                  <a:schemeClr val="accent6"/>
                </a:solidFill>
                <a:latin typeface="Calibri" pitchFamily="34" charset="0"/>
                <a:ea typeface="Calibri" pitchFamily="34" charset="-122"/>
                <a:cs typeface="Calibri" pitchFamily="34" charset="-120"/>
              </a:rPr>
              <a:t>Answers RQ[ ]. Found in [n] of [n] participants.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Findings by research question</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RQ1: [wording]</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[Answer in one sentence]</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[Themes that support it]</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RQ2: [wording]</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[Answer in one sentence]</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[Themes that support it]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Discussion</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the findings mean</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[Finding and how it sits beside the literature]</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[Where it agrees with prior studies]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[Where it differs, and a possible reason]</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is new</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[Your contribution, in one sentence]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Limitations</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the study cannot claim</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[Limitation 1 and what you did about it]</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[Limitation 2 and what you did about it]</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[Limitation 3 and what you did about it]</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What it can claim</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[The strongest claim your data supports]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[Who the findings apply to]</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Implications and recommendations</a:t>
            </a:r>
            <a:endParaRPr lang="en-US" sz="2800" dirty="0"/>
          </a:p>
        </p:txBody>
      </p:sp>
      <p:sp>
        <p:nvSpPr>
          <p:cNvPr id="3" name="Left card"/>
          <p:cNvSpPr/>
          <p:nvPr/>
        </p:nvSpPr>
        <p:spPr>
          <a:xfrm>
            <a:off x="457200" y="1234440"/>
            <a:ext cx="429768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384048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For practice</a:t>
            </a:r>
            <a:endParaRPr lang="en-US" sz="1600" dirty="0"/>
          </a:p>
        </p:txBody>
      </p:sp>
      <p:sp>
        <p:nvSpPr>
          <p:cNvPr id="5" name="Card text"/>
          <p:cNvSpPr txBox="1"/>
          <p:nvPr/>
        </p:nvSpPr>
        <p:spPr>
          <a:xfrm>
            <a:off x="685800" y="1828800"/>
            <a:ext cx="384048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[Recommendation for teachers, leaders, or policy]</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[Recommendation]</a:t>
            </a:r>
            <a:endParaRPr lang="en-US" sz="1500" dirty="0"/>
          </a:p>
        </p:txBody>
      </p:sp>
      <p:sp>
        <p:nvSpPr>
          <p:cNvPr id="6" name="Right card"/>
          <p:cNvSpPr/>
          <p:nvPr/>
        </p:nvSpPr>
        <p:spPr>
          <a:xfrm>
            <a:off x="4937760" y="1234440"/>
            <a:ext cx="3749040" cy="3291840"/>
          </a:xfrm>
          <a:prstGeom prst="rect">
            <a:avLst/>
          </a:prstGeom>
          <a:solidFill>
            <a:schemeClr val="bg2"/>
          </a:solidFill>
          <a:ln w="12700">
            <a:solidFill>
              <a:schemeClr val="bg2"/>
            </a:solidFill>
            <a:prstDash val="solid"/>
          </a:ln>
        </p:spPr>
      </p:sp>
      <p:sp>
        <p:nvSpPr>
          <p:cNvPr id="7" name="Card heading"/>
          <p:cNvSpPr txBox="1"/>
          <p:nvPr/>
        </p:nvSpPr>
        <p:spPr>
          <a:xfrm>
            <a:off x="5166360" y="1371600"/>
            <a:ext cx="329184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For future research</a:t>
            </a:r>
            <a:endParaRPr lang="en-US" sz="1600" dirty="0"/>
          </a:p>
        </p:txBody>
      </p:sp>
      <p:sp>
        <p:nvSpPr>
          <p:cNvPr id="8" name="Card text"/>
          <p:cNvSpPr txBox="1"/>
          <p:nvPr/>
        </p:nvSpPr>
        <p:spPr>
          <a:xfrm>
            <a:off x="5166360" y="1828800"/>
            <a:ext cx="329184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[Next study that follows from your limits]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[Next study that follows from your findings]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Closing title"/>
          <p:cNvSpPr txBox="1"/>
          <p:nvPr/>
        </p:nvSpPr>
        <p:spPr>
          <a:xfrm>
            <a:off x="640080" y="1463040"/>
            <a:ext cx="7863840" cy="91440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Thank you</a:t>
            </a:r>
            <a:endParaRPr lang="en-US" sz="4000" dirty="0"/>
          </a:p>
        </p:txBody>
      </p:sp>
      <p:sp>
        <p:nvSpPr>
          <p:cNvPr id="3" name="Closing text"/>
          <p:cNvSpPr txBox="1"/>
          <p:nvPr/>
        </p:nvSpPr>
        <p:spPr>
          <a:xfrm>
            <a:off x="640080" y="2560320"/>
            <a:ext cx="7863840" cy="1097280"/>
          </a:xfrm>
          <a:prstGeom prst="rect">
            <a:avLst/>
          </a:prstGeom>
          <a:noFill/>
          <a:ln/>
        </p:spPr>
        <p:txBody>
          <a:bodyPr wrap="square" lIns="0" tIns="0" rIns="0" bIns="0" rtlCol="0" anchor="t"/>
          <a:lstStyle/>
          <a:p>
            <a:pPr indent="0" marL="0">
              <a:buNone/>
            </a:pPr>
            <a:r>
              <a:rPr lang="en-US" sz="1800" dirty="0">
                <a:solidFill>
                  <a:srgbClr val="E0A800"/>
                </a:solidFill>
                <a:latin typeface="Calibri" pitchFamily="34" charset="0"/>
                <a:ea typeface="Calibri" pitchFamily="34" charset="-122"/>
                <a:cs typeface="Calibri" pitchFamily="34" charset="-120"/>
              </a:rPr>
              <a:t>I welcome your questions.</a:t>
            </a:r>
            <a:endParaRPr lang="en-US" sz="1800" dirty="0"/>
          </a:p>
          <a:p>
            <a:pPr indent="0" marL="0">
              <a:buNone/>
            </a:pPr>
            <a:r>
              <a:rPr lang="en-US" sz="1800" dirty="0">
                <a:solidFill>
                  <a:srgbClr val="E0A800"/>
                </a:solidFill>
                <a:latin typeface="Calibri" pitchFamily="34" charset="0"/>
                <a:ea typeface="Calibri" pitchFamily="34" charset="-122"/>
                <a:cs typeface="Calibri" pitchFamily="34" charset="-120"/>
              </a:rPr>
              <a:t>[Your name]  |  [Your email]</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Backup: sample size and saturation</a:t>
            </a:r>
            <a:endParaRPr lang="en-US" sz="2800" dirty="0"/>
          </a:p>
        </p:txBody>
      </p:sp>
      <p:sp>
        <p:nvSpPr>
          <p:cNvPr id="3" name="Backup card"/>
          <p:cNvSpPr/>
          <p:nvPr/>
        </p:nvSpPr>
        <p:spPr>
          <a:xfrm>
            <a:off x="457200" y="1234440"/>
            <a:ext cx="822960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777240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If asked why the sample is this size</a:t>
            </a:r>
            <a:endParaRPr lang="en-US" sz="1600" dirty="0"/>
          </a:p>
        </p:txBody>
      </p:sp>
      <p:sp>
        <p:nvSpPr>
          <p:cNvPr id="5" name="Card text"/>
          <p:cNvSpPr txBox="1"/>
          <p:nvPr/>
        </p:nvSpPr>
        <p:spPr>
          <a:xfrm>
            <a:off x="685800" y="1828800"/>
            <a:ext cx="777240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[Your justification from Chapter 3, with a source]</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[What each participant added]</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Backup: trustworthiness</a:t>
            </a:r>
            <a:endParaRPr lang="en-US" sz="2800" dirty="0"/>
          </a:p>
        </p:txBody>
      </p:sp>
      <p:sp>
        <p:nvSpPr>
          <p:cNvPr id="3" name="Backup card"/>
          <p:cNvSpPr/>
          <p:nvPr/>
        </p:nvSpPr>
        <p:spPr>
          <a:xfrm>
            <a:off x="457200" y="1234440"/>
            <a:ext cx="822960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777240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If asked how you know the themes are sound</a:t>
            </a:r>
            <a:endParaRPr lang="en-US" sz="1600" dirty="0"/>
          </a:p>
        </p:txBody>
      </p:sp>
      <p:sp>
        <p:nvSpPr>
          <p:cNvPr id="5" name="Card text"/>
          <p:cNvSpPr txBox="1"/>
          <p:nvPr/>
        </p:nvSpPr>
        <p:spPr>
          <a:xfrm>
            <a:off x="685800" y="1828800"/>
            <a:ext cx="777240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[Credibility steps]</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[Dependability: audit trail]</a:t>
            </a:r>
            <a:endParaRPr lang="en-US" sz="1500" dirty="0"/>
          </a:p>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[Your own position and how you managed it]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777240"/>
          </a:xfrm>
          <a:prstGeom prst="rect">
            <a:avLst/>
          </a:prstGeom>
          <a:noFill/>
          <a:ln/>
        </p:spPr>
        <p:txBody>
          <a:bodyPr wrap="square" lIns="0" tIns="0" rIns="0" bIns="0" rtlCol="0" anchor="ctr"/>
          <a:lstStyle/>
          <a:p>
            <a:pPr algn="l" indent="0" marL="0">
              <a:buNone/>
            </a:pPr>
            <a:r>
              <a:rPr lang="en-US" sz="2800" b="1" dirty="0">
                <a:solidFill>
                  <a:schemeClr val="tx2"/>
                </a:solidFill>
                <a:latin typeface="Cambria" pitchFamily="34" charset="0"/>
                <a:ea typeface="Cambria" pitchFamily="34" charset="-122"/>
                <a:cs typeface="Cambria" pitchFamily="34" charset="-120"/>
              </a:rPr>
              <a:t>Backup: full theme table</a:t>
            </a:r>
            <a:endParaRPr lang="en-US" sz="2800" dirty="0"/>
          </a:p>
        </p:txBody>
      </p:sp>
      <p:sp>
        <p:nvSpPr>
          <p:cNvPr id="3" name="Backup card"/>
          <p:cNvSpPr/>
          <p:nvPr/>
        </p:nvSpPr>
        <p:spPr>
          <a:xfrm>
            <a:off x="457200" y="1234440"/>
            <a:ext cx="8229600" cy="3291840"/>
          </a:xfrm>
          <a:prstGeom prst="rect">
            <a:avLst/>
          </a:prstGeom>
          <a:solidFill>
            <a:schemeClr val="bg2"/>
          </a:solidFill>
          <a:ln w="12700">
            <a:solidFill>
              <a:schemeClr val="bg2"/>
            </a:solidFill>
            <a:prstDash val="solid"/>
          </a:ln>
        </p:spPr>
      </p:sp>
      <p:sp>
        <p:nvSpPr>
          <p:cNvPr id="4" name="Card heading"/>
          <p:cNvSpPr txBox="1"/>
          <p:nvPr/>
        </p:nvSpPr>
        <p:spPr>
          <a:xfrm>
            <a:off x="685800" y="1371600"/>
            <a:ext cx="7772400" cy="365760"/>
          </a:xfrm>
          <a:prstGeom prst="rect">
            <a:avLst/>
          </a:prstGeom>
          <a:noFill/>
          <a:ln/>
        </p:spPr>
        <p:txBody>
          <a:bodyPr wrap="square" lIns="0" tIns="0" rIns="0" bIns="0"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If asked to see all themes and codes</a:t>
            </a:r>
            <a:endParaRPr lang="en-US" sz="1600" dirty="0"/>
          </a:p>
        </p:txBody>
      </p:sp>
      <p:sp>
        <p:nvSpPr>
          <p:cNvPr id="5" name="Card text"/>
          <p:cNvSpPr txBox="1"/>
          <p:nvPr/>
        </p:nvSpPr>
        <p:spPr>
          <a:xfrm>
            <a:off x="685800" y="1828800"/>
            <a:ext cx="7772400" cy="25603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[Table: theme, sub-themes, example codes]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TDM Defense">
  <a:themeElements>
    <a:clrScheme name="TDM Defense">
      <a:dk1>
        <a:srgbClr val="1B2233"/>
      </a:dk1>
      <a:lt1>
        <a:srgbClr val="FFFFFF"/>
      </a:lt1>
      <a:dk2>
        <a:srgbClr val="0B1A3A"/>
      </a:dk2>
      <a:lt2>
        <a:srgbClr val="EEF1F8"/>
      </a:lt2>
      <a:accent1>
        <a:srgbClr val="E0A800"/>
      </a:accent1>
      <a:accent2>
        <a:srgbClr val="0B1A3A"/>
      </a:accent2>
      <a:accent3>
        <a:srgbClr val="3F5A8C"/>
      </a:accent3>
      <a:accent4>
        <a:srgbClr val="7A8BAF"/>
      </a:accent4>
      <a:accent5>
        <a:srgbClr val="B8860B"/>
      </a:accent5>
      <a:accent6>
        <a:srgbClr val="5B6B8C"/>
      </a:accent6>
      <a:hlink>
        <a:srgbClr val="1F4E9C"/>
      </a:hlink>
      <a:folHlink>
        <a:srgbClr val="5B6B8C"/>
      </a:folHlink>
    </a:clrScheme>
    <a:fontScheme name="TDM Defens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The Two Dissertation Moms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Defense slides: education and social sciences (qualitative)</dc:title>
  <dc:subject>PptxGenJS Presentation</dc:subject>
  <dc:creator>The Two Dissertation Moms</dc:creator>
  <cp:lastModifiedBy>The Two Dissertation Moms</cp:lastModifiedBy>
  <cp:revision>1</cp:revision>
  <dcterms:created xsi:type="dcterms:W3CDTF">2026-11-05T21:13:00Z</dcterms:created>
  <dcterms:modified xsi:type="dcterms:W3CDTF">2026-11-05T21:13:00Z</dcterms:modified>
</cp:coreProperties>
</file>