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2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1A3A"/>
                </a:solidFill>
                <a:latin typeface="+mn-lt"/>
              </a:defRPr>
            </a:pPr>
            <a:r>
              <a:rPr sz="1300" b="0" i="0" u="none" strike="noStrike">
                <a:solidFill>
                  <a:srgbClr val="0B1A3A"/>
                </a:solidFill>
                <a:latin typeface="+mn-lt"/>
              </a:rPr>
              <a:t>Primary outcome by group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Outcome</c:v>
                </c:pt>
              </c:strCache>
            </c:strRef>
          </c:tx>
          <c:spPr>
            <a:solidFill>
              <a:srgbClr val="3F5A8C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B223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Group 1</c:v>
                  </c:pt>
                  <c:pt idx="1">
                    <c:v>Group 2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42</c:v>
                </c:pt>
                <c:pt idx="1">
                  <c:v>58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200" u="none">
                  <a:solidFill>
                    <a:srgbClr val="1B223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B223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5DB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B223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the committee and name your chair. Say the title once, then go to the clinical or scientific problem. Confirm your time limit with your chair.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Spend about one slide and a short time here. The committee has read your Chapter 1. Give the problem and the evidence, then move on. Use the same wording as the dissertation.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two or three real studies from your Chapter 2 and say exactly what is missing. Do not claim that no research exists. The gap must lead directly to your research questions on the next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State the aim and the primary outcome exactly as written in the dissertation. If your field uses PICO, show it. Keep wording identical on later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slide. Show how the framework guided what you measured and how you interpreted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State the design, the setting, the criteria and the sample size with its justification. Name your ethics approval. Committees in health fields always ask about consent and risk.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the reporting guideline your field expects and say that you followed it, if you did. Walk through the steps in order.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the flow of participants and a baseline table. Be exact on dropouts and exclusions. Numbers must match Chapter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the primary outcome clearly with the effect size and confidence interval. Separate statistical significance from clinical or practical importance. Replace the sample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Report secondary and subgroup analyses honestly, and say which were planned. Do not present exploratory results as confirmed.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Connect results to Chapter 2. Keep implications within what the design can support, and say plainly that an observational design cannot show cause, if yours is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your limitations before the committee does, and say what you did to reduce each one. Use the same limitations as in your Chapter 5 and do not add new 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 the aim in one sentence. State your contribution and stop. Then move to the thank you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Leave this slide up during questions. Backup slides follow. Do not show them unless a question calls for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only if asked.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only if asked.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supplementary material here, not in the main talk.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0B1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[Your name]  |  [Short title of your dissertation]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k title"/>
          <p:cNvSpPr txBox="1"/>
          <p:nvPr/>
        </p:nvSpPr>
        <p:spPr>
          <a:xfrm>
            <a:off x="640080" y="109728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[Title of your dissertation]</a:t>
            </a:r>
            <a:endParaRPr lang="en-US" sz="3600" dirty="0"/>
          </a:p>
        </p:txBody>
      </p:sp>
      <p:sp>
        <p:nvSpPr>
          <p:cNvPr id="3" name="Deck subtitle"/>
          <p:cNvSpPr txBox="1"/>
          <p:nvPr/>
        </p:nvSpPr>
        <p:spPr>
          <a:xfrm>
            <a:off x="640080" y="265176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E0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[Your name]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E0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Dissertation defense  |  [Date]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E0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Chair: [Name]  |  Committee: [Names]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problem</a:t>
            </a:r>
            <a:endParaRPr lang="en-US" sz="2800" dirty="0"/>
          </a:p>
        </p:txBody>
      </p:sp>
      <p:sp>
        <p:nvSpPr>
          <p:cNvPr id="3" name="Left card"/>
          <p:cNvSpPr/>
          <p:nvPr/>
        </p:nvSpPr>
        <p:spPr>
          <a:xfrm>
            <a:off x="457200" y="1234440"/>
            <a:ext cx="429768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wrong or unknown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38404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[State the problem in one sentence, in the words of your Chapter 1]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[Who is affected: patients, populations, or clinical settings]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[Evidence it is real: one or two sources]</a:t>
            </a:r>
            <a:endParaRPr lang="en-US" sz="1500" dirty="0"/>
          </a:p>
        </p:txBody>
      </p:sp>
      <p:sp>
        <p:nvSpPr>
          <p:cNvPr id="6" name="Right card"/>
          <p:cNvSpPr/>
          <p:nvPr/>
        </p:nvSpPr>
        <p:spPr>
          <a:xfrm>
            <a:off x="4937760" y="1234440"/>
            <a:ext cx="374904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Card heading"/>
          <p:cNvSpPr txBox="1"/>
          <p:nvPr/>
        </p:nvSpPr>
        <p:spPr>
          <a:xfrm>
            <a:off x="5166360" y="1371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600" dirty="0"/>
          </a:p>
        </p:txBody>
      </p:sp>
      <p:sp>
        <p:nvSpPr>
          <p:cNvPr id="8" name="Card text"/>
          <p:cNvSpPr txBox="1"/>
          <p:nvPr/>
        </p:nvSpPr>
        <p:spPr>
          <a:xfrm>
            <a:off x="5166360" y="1828800"/>
            <a:ext cx="32918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[What happens if it stays unsolved]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[Who needs the answer: clinicians, administrators, policymakers]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gap in the literature</a:t>
            </a:r>
            <a:endParaRPr lang="en-US" sz="2800" dirty="0"/>
          </a:p>
        </p:txBody>
      </p:sp>
      <p:sp>
        <p:nvSpPr>
          <p:cNvPr id="3" name="Left card"/>
          <p:cNvSpPr/>
          <p:nvPr/>
        </p:nvSpPr>
        <p:spPr>
          <a:xfrm>
            <a:off x="457200" y="1234440"/>
            <a:ext cx="429768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studies have done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38404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[Author, year]: [what they studied and found]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[Author, year]: [what they studied and found]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[Author, year]: [what they studied and found]</a:t>
            </a:r>
            <a:endParaRPr lang="en-US" sz="1500" dirty="0"/>
          </a:p>
        </p:txBody>
      </p:sp>
      <p:sp>
        <p:nvSpPr>
          <p:cNvPr id="6" name="Right card"/>
          <p:cNvSpPr/>
          <p:nvPr/>
        </p:nvSpPr>
        <p:spPr>
          <a:xfrm>
            <a:off x="4937760" y="1234440"/>
            <a:ext cx="374904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Card heading"/>
          <p:cNvSpPr txBox="1"/>
          <p:nvPr/>
        </p:nvSpPr>
        <p:spPr>
          <a:xfrm>
            <a:off x="5166360" y="1371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they have not done</a:t>
            </a:r>
            <a:endParaRPr lang="en-US" sz="1600" dirty="0"/>
          </a:p>
        </p:txBody>
      </p:sp>
      <p:sp>
        <p:nvSpPr>
          <p:cNvPr id="8" name="Card text"/>
          <p:cNvSpPr txBox="1"/>
          <p:nvPr/>
        </p:nvSpPr>
        <p:spPr>
          <a:xfrm>
            <a:off x="5166360" y="1828800"/>
            <a:ext cx="32918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[The specific gap, in one sentence]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[Kind of gap: population, method, conflict, or outdated finding]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Aim, question and outcomes</a:t>
            </a:r>
            <a:endParaRPr lang="en-US" sz="2800" dirty="0"/>
          </a:p>
        </p:txBody>
      </p:sp>
      <p:sp>
        <p:nvSpPr>
          <p:cNvPr id="3" name="Left card"/>
          <p:cNvSpPr/>
          <p:nvPr/>
        </p:nvSpPr>
        <p:spPr>
          <a:xfrm>
            <a:off x="457200" y="1234440"/>
            <a:ext cx="429768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 and question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38404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[exact wording]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Question: [exact wording, or PICO elements if your design uses them]</a:t>
            </a:r>
            <a:endParaRPr lang="en-US" sz="1500" dirty="0"/>
          </a:p>
        </p:txBody>
      </p:sp>
      <p:sp>
        <p:nvSpPr>
          <p:cNvPr id="6" name="Right card"/>
          <p:cNvSpPr/>
          <p:nvPr/>
        </p:nvSpPr>
        <p:spPr>
          <a:xfrm>
            <a:off x="4937760" y="1234440"/>
            <a:ext cx="374904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Card heading"/>
          <p:cNvSpPr txBox="1"/>
          <p:nvPr/>
        </p:nvSpPr>
        <p:spPr>
          <a:xfrm>
            <a:off x="5166360" y="1371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Outcomes</a:t>
            </a:r>
            <a:endParaRPr lang="en-US" sz="1600" dirty="0"/>
          </a:p>
        </p:txBody>
      </p:sp>
      <p:sp>
        <p:nvSpPr>
          <p:cNvPr id="8" name="Card text"/>
          <p:cNvSpPr txBox="1"/>
          <p:nvPr/>
        </p:nvSpPr>
        <p:spPr>
          <a:xfrm>
            <a:off x="5166360" y="1828800"/>
            <a:ext cx="32918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outcome: [measure]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Secondary outcomes: [measures]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Conceptual or theoretical basis</a:t>
            </a:r>
            <a:endParaRPr lang="en-US" sz="2800" dirty="0"/>
          </a:p>
        </p:txBody>
      </p:sp>
      <p:sp>
        <p:nvSpPr>
          <p:cNvPr id="3" name="Left card"/>
          <p:cNvSpPr/>
          <p:nvPr/>
        </p:nvSpPr>
        <p:spPr>
          <a:xfrm>
            <a:off x="457200" y="1234440"/>
            <a:ext cx="429768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framework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38404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[Model or theory, with author and year]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[Key concepts]</a:t>
            </a:r>
            <a:endParaRPr lang="en-US" sz="1500" dirty="0"/>
          </a:p>
        </p:txBody>
      </p:sp>
      <p:sp>
        <p:nvSpPr>
          <p:cNvPr id="6" name="Right card"/>
          <p:cNvSpPr/>
          <p:nvPr/>
        </p:nvSpPr>
        <p:spPr>
          <a:xfrm>
            <a:off x="4937760" y="1234440"/>
            <a:ext cx="374904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Card heading"/>
          <p:cNvSpPr txBox="1"/>
          <p:nvPr/>
        </p:nvSpPr>
        <p:spPr>
          <a:xfrm>
            <a:off x="5166360" y="1371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guided the study</a:t>
            </a:r>
            <a:endParaRPr lang="en-US" sz="1600" dirty="0"/>
          </a:p>
        </p:txBody>
      </p:sp>
      <p:sp>
        <p:nvSpPr>
          <p:cNvPr id="8" name="Card text"/>
          <p:cNvSpPr txBox="1"/>
          <p:nvPr/>
        </p:nvSpPr>
        <p:spPr>
          <a:xfrm>
            <a:off x="5166360" y="1828800"/>
            <a:ext cx="32918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[Selection of variables]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[Intervention or measures]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[Interpretation of results]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Design, setting and sample</a:t>
            </a:r>
            <a:endParaRPr lang="en-US" sz="2800" dirty="0"/>
          </a:p>
        </p:txBody>
      </p:sp>
      <p:sp>
        <p:nvSpPr>
          <p:cNvPr id="3" name="Left card"/>
          <p:cNvSpPr/>
          <p:nvPr/>
        </p:nvSpPr>
        <p:spPr>
          <a:xfrm>
            <a:off x="457200" y="1234440"/>
            <a:ext cx="429768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and setting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38404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[Design, e.g. cohort, randomized, mixed methods, bench study]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[Setting and dates]</a:t>
            </a:r>
            <a:endParaRPr lang="en-US" sz="1500" dirty="0"/>
          </a:p>
        </p:txBody>
      </p:sp>
      <p:sp>
        <p:nvSpPr>
          <p:cNvPr id="6" name="Right card"/>
          <p:cNvSpPr/>
          <p:nvPr/>
        </p:nvSpPr>
        <p:spPr>
          <a:xfrm>
            <a:off x="4937760" y="1234440"/>
            <a:ext cx="374904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Card heading"/>
          <p:cNvSpPr txBox="1"/>
          <p:nvPr/>
        </p:nvSpPr>
        <p:spPr>
          <a:xfrm>
            <a:off x="5166360" y="1371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Participants or samples</a:t>
            </a:r>
            <a:endParaRPr lang="en-US" sz="1600" dirty="0"/>
          </a:p>
        </p:txBody>
      </p:sp>
      <p:sp>
        <p:nvSpPr>
          <p:cNvPr id="8" name="Card text"/>
          <p:cNvSpPr txBox="1"/>
          <p:nvPr/>
        </p:nvSpPr>
        <p:spPr>
          <a:xfrm>
            <a:off x="5166360" y="1828800"/>
            <a:ext cx="32918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[Inclusion and exclusion criteria]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[Sample size and how it was determined]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[Ethics approval and consent]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Measures, procedures and analysis</a:t>
            </a:r>
            <a:endParaRPr lang="en-US" sz="2800" dirty="0"/>
          </a:p>
        </p:txBody>
      </p:sp>
      <p:sp>
        <p:nvSpPr>
          <p:cNvPr id="3" name="Step card 1"/>
          <p:cNvSpPr/>
          <p:nvPr/>
        </p:nvSpPr>
        <p:spPr>
          <a:xfrm>
            <a:off x="457200" y="1325880"/>
            <a:ext cx="1499616" cy="292608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Step number 1"/>
          <p:cNvSpPr/>
          <p:nvPr/>
        </p:nvSpPr>
        <p:spPr>
          <a:xfrm>
            <a:off x="640080" y="150876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Step title"/>
          <p:cNvSpPr txBox="1"/>
          <p:nvPr/>
        </p:nvSpPr>
        <p:spPr>
          <a:xfrm>
            <a:off x="640080" y="2148840"/>
            <a:ext cx="1133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</a:t>
            </a:r>
            <a:endParaRPr lang="en-US" sz="1500" dirty="0"/>
          </a:p>
        </p:txBody>
      </p:sp>
      <p:sp>
        <p:nvSpPr>
          <p:cNvPr id="7" name="Step text"/>
          <p:cNvSpPr txBox="1"/>
          <p:nvPr/>
        </p:nvSpPr>
        <p:spPr>
          <a:xfrm>
            <a:off x="640080" y="2651760"/>
            <a:ext cx="113385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[How participants or samples were identified]</a:t>
            </a:r>
            <a:endParaRPr lang="en-US" sz="1300" dirty="0"/>
          </a:p>
        </p:txBody>
      </p:sp>
      <p:sp>
        <p:nvSpPr>
          <p:cNvPr id="8" name="Step card 2"/>
          <p:cNvSpPr/>
          <p:nvPr/>
        </p:nvSpPr>
        <p:spPr>
          <a:xfrm>
            <a:off x="2139696" y="1325880"/>
            <a:ext cx="1499616" cy="292608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Step number 2"/>
          <p:cNvSpPr/>
          <p:nvPr/>
        </p:nvSpPr>
        <p:spPr>
          <a:xfrm>
            <a:off x="2322576" y="150876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322576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Step title"/>
          <p:cNvSpPr txBox="1"/>
          <p:nvPr/>
        </p:nvSpPr>
        <p:spPr>
          <a:xfrm>
            <a:off x="2322576" y="2148840"/>
            <a:ext cx="1133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</a:t>
            </a:r>
            <a:endParaRPr lang="en-US" sz="1500" dirty="0"/>
          </a:p>
        </p:txBody>
      </p:sp>
      <p:sp>
        <p:nvSpPr>
          <p:cNvPr id="12" name="Step text"/>
          <p:cNvSpPr txBox="1"/>
          <p:nvPr/>
        </p:nvSpPr>
        <p:spPr>
          <a:xfrm>
            <a:off x="2322576" y="2651760"/>
            <a:ext cx="113385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[Instruments, devices, assays and their validity]</a:t>
            </a:r>
            <a:endParaRPr lang="en-US" sz="1300" dirty="0"/>
          </a:p>
        </p:txBody>
      </p:sp>
      <p:sp>
        <p:nvSpPr>
          <p:cNvPr id="13" name="Step card 3"/>
          <p:cNvSpPr/>
          <p:nvPr/>
        </p:nvSpPr>
        <p:spPr>
          <a:xfrm>
            <a:off x="3822192" y="1325880"/>
            <a:ext cx="1499616" cy="292608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Step number 3"/>
          <p:cNvSpPr/>
          <p:nvPr/>
        </p:nvSpPr>
        <p:spPr>
          <a:xfrm>
            <a:off x="4005072" y="150876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005072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Step title"/>
          <p:cNvSpPr txBox="1"/>
          <p:nvPr/>
        </p:nvSpPr>
        <p:spPr>
          <a:xfrm>
            <a:off x="4005072" y="2148840"/>
            <a:ext cx="1133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</a:t>
            </a:r>
            <a:endParaRPr lang="en-US" sz="1500" dirty="0"/>
          </a:p>
        </p:txBody>
      </p:sp>
      <p:sp>
        <p:nvSpPr>
          <p:cNvPr id="17" name="Step text"/>
          <p:cNvSpPr txBox="1"/>
          <p:nvPr/>
        </p:nvSpPr>
        <p:spPr>
          <a:xfrm>
            <a:off x="4005072" y="2651760"/>
            <a:ext cx="113385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[Consent, confidentiality, safety, data storage]</a:t>
            </a:r>
            <a:endParaRPr lang="en-US" sz="1300" dirty="0"/>
          </a:p>
        </p:txBody>
      </p:sp>
      <p:sp>
        <p:nvSpPr>
          <p:cNvPr id="18" name="Step card 4"/>
          <p:cNvSpPr/>
          <p:nvPr/>
        </p:nvSpPr>
        <p:spPr>
          <a:xfrm>
            <a:off x="5504688" y="1325880"/>
            <a:ext cx="1499616" cy="292608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Step number 4"/>
          <p:cNvSpPr/>
          <p:nvPr/>
        </p:nvSpPr>
        <p:spPr>
          <a:xfrm>
            <a:off x="5687568" y="150876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687568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1" name="Step title"/>
          <p:cNvSpPr txBox="1"/>
          <p:nvPr/>
        </p:nvSpPr>
        <p:spPr>
          <a:xfrm>
            <a:off x="5687568" y="2148840"/>
            <a:ext cx="1133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</a:t>
            </a:r>
            <a:endParaRPr lang="en-US" sz="1500" dirty="0"/>
          </a:p>
        </p:txBody>
      </p:sp>
      <p:sp>
        <p:nvSpPr>
          <p:cNvPr id="22" name="Step text"/>
          <p:cNvSpPr txBox="1"/>
          <p:nvPr/>
        </p:nvSpPr>
        <p:spPr>
          <a:xfrm>
            <a:off x="5687568" y="2651760"/>
            <a:ext cx="113385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[Tests, models, and software]</a:t>
            </a:r>
            <a:endParaRPr lang="en-US" sz="1300" dirty="0"/>
          </a:p>
        </p:txBody>
      </p:sp>
      <p:sp>
        <p:nvSpPr>
          <p:cNvPr id="23" name="Step card 5"/>
          <p:cNvSpPr/>
          <p:nvPr/>
        </p:nvSpPr>
        <p:spPr>
          <a:xfrm>
            <a:off x="7187184" y="1325880"/>
            <a:ext cx="1499616" cy="292608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4" name="Step number 5"/>
          <p:cNvSpPr/>
          <p:nvPr/>
        </p:nvSpPr>
        <p:spPr>
          <a:xfrm>
            <a:off x="7370064" y="150876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370064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26" name="Step title"/>
          <p:cNvSpPr txBox="1"/>
          <p:nvPr/>
        </p:nvSpPr>
        <p:spPr>
          <a:xfrm>
            <a:off x="7370064" y="2148840"/>
            <a:ext cx="1133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500" dirty="0"/>
          </a:p>
        </p:txBody>
      </p:sp>
      <p:sp>
        <p:nvSpPr>
          <p:cNvPr id="27" name="Step text"/>
          <p:cNvSpPr txBox="1"/>
          <p:nvPr/>
        </p:nvSpPr>
        <p:spPr>
          <a:xfrm>
            <a:off x="7370064" y="2651760"/>
            <a:ext cx="113385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[Assumptions, missing data, sensitivity checks]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4297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[Reporting guideline you followed, e.g. CONSORT, STROBE, or COREQ]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Participant flow and characteristics</a:t>
            </a:r>
            <a:endParaRPr lang="en-US" sz="2800" dirty="0"/>
          </a:p>
        </p:txBody>
      </p:sp>
      <p:sp>
        <p:nvSpPr>
          <p:cNvPr id="3" name="Left card"/>
          <p:cNvSpPr/>
          <p:nvPr/>
        </p:nvSpPr>
        <p:spPr>
          <a:xfrm>
            <a:off x="457200" y="1234440"/>
            <a:ext cx="329184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took part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28346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[Number approached, enrolled, and analyzed]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[Reasons for exclusion or dropout]</a:t>
            </a:r>
            <a:endParaRPr lang="en-US" sz="1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931920" y="1325880"/>
          <a:ext cx="475488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1463040"/>
                <a:gridCol w="14630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Characteristic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A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Group 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A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Group 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A3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 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 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Age, mean (SD)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 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 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[Characteristic]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 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 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[Characteristic]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 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 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4"/>
          <p:cNvSpPr txBox="1"/>
          <p:nvPr/>
        </p:nvSpPr>
        <p:spPr>
          <a:xfrm>
            <a:off x="3931920" y="429768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data. Replace with your own results.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Primary results</a:t>
            </a:r>
            <a:endParaRPr lang="en-US" sz="2800" dirty="0"/>
          </a:p>
        </p:txBody>
      </p:sp>
      <p:sp>
        <p:nvSpPr>
          <p:cNvPr id="3" name="Left card"/>
          <p:cNvSpPr/>
          <p:nvPr/>
        </p:nvSpPr>
        <p:spPr>
          <a:xfrm>
            <a:off x="457200" y="1234440"/>
            <a:ext cx="356616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result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31089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[Primary outcome in one sentence]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[Effect size with 95% confidence interval]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[What it means clinically or scientifically]</a:t>
            </a:r>
            <a:endParaRPr lang="en-US" sz="14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4206240" y="1234440"/>
          <a:ext cx="448056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4206240" y="4526280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data. Replace with your own results.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Secondary and subgroup results</a:t>
            </a:r>
            <a:endParaRPr lang="en-US" sz="2800" dirty="0"/>
          </a:p>
        </p:txBody>
      </p:sp>
      <p:sp>
        <p:nvSpPr>
          <p:cNvPr id="3" name="Left card"/>
          <p:cNvSpPr/>
          <p:nvPr/>
        </p:nvSpPr>
        <p:spPr>
          <a:xfrm>
            <a:off x="457200" y="1234440"/>
            <a:ext cx="329184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findings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28346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[Secondary outcomes]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[Any subgroup analysis, labeled as exploratory if it was]</a:t>
            </a:r>
            <a:endParaRPr lang="en-US" sz="1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931920" y="1325880"/>
          <a:ext cx="475488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1463040"/>
                <a:gridCol w="14630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Outcome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A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A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95% CI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A3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[Outcome 1]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 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 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[Outcome 2]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 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 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[Outcome 3]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 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 ]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4"/>
          <p:cNvSpPr txBox="1"/>
          <p:nvPr/>
        </p:nvSpPr>
        <p:spPr>
          <a:xfrm>
            <a:off x="3931920" y="429768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data. Replace with your own results.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Discussion and implications</a:t>
            </a:r>
            <a:endParaRPr lang="en-US" sz="2800" dirty="0"/>
          </a:p>
        </p:txBody>
      </p:sp>
      <p:sp>
        <p:nvSpPr>
          <p:cNvPr id="3" name="Left card"/>
          <p:cNvSpPr/>
          <p:nvPr/>
        </p:nvSpPr>
        <p:spPr>
          <a:xfrm>
            <a:off x="457200" y="1234440"/>
            <a:ext cx="429768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findings mean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38404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[Finding and how it compares with prior studies]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[Possible mechanism or explanation]</a:t>
            </a:r>
            <a:endParaRPr lang="en-US" sz="1500" dirty="0"/>
          </a:p>
        </p:txBody>
      </p:sp>
      <p:sp>
        <p:nvSpPr>
          <p:cNvPr id="6" name="Right card"/>
          <p:cNvSpPr/>
          <p:nvPr/>
        </p:nvSpPr>
        <p:spPr>
          <a:xfrm>
            <a:off x="4937760" y="1234440"/>
            <a:ext cx="374904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Card heading"/>
          <p:cNvSpPr txBox="1"/>
          <p:nvPr/>
        </p:nvSpPr>
        <p:spPr>
          <a:xfrm>
            <a:off x="5166360" y="1371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Implications</a:t>
            </a:r>
            <a:endParaRPr lang="en-US" sz="1600" dirty="0"/>
          </a:p>
        </p:txBody>
      </p:sp>
      <p:sp>
        <p:nvSpPr>
          <p:cNvPr id="8" name="Card text"/>
          <p:cNvSpPr txBox="1"/>
          <p:nvPr/>
        </p:nvSpPr>
        <p:spPr>
          <a:xfrm>
            <a:off x="5166360" y="1828800"/>
            <a:ext cx="32918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[For practice or care]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[For policy]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[For future research]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Limitations</a:t>
            </a:r>
            <a:endParaRPr lang="en-US" sz="2800" dirty="0"/>
          </a:p>
        </p:txBody>
      </p:sp>
      <p:sp>
        <p:nvSpPr>
          <p:cNvPr id="3" name="Left card"/>
          <p:cNvSpPr/>
          <p:nvPr/>
        </p:nvSpPr>
        <p:spPr>
          <a:xfrm>
            <a:off x="457200" y="1234440"/>
            <a:ext cx="429768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study cannot claim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38404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[Limitation 1 and what you did about it]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[Limitation 2 and what you did about it]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[Limitation 3 and what you did about it]</a:t>
            </a:r>
            <a:endParaRPr lang="en-US" sz="1500" dirty="0"/>
          </a:p>
        </p:txBody>
      </p:sp>
      <p:sp>
        <p:nvSpPr>
          <p:cNvPr id="6" name="Right card"/>
          <p:cNvSpPr/>
          <p:nvPr/>
        </p:nvSpPr>
        <p:spPr>
          <a:xfrm>
            <a:off x="4937760" y="1234440"/>
            <a:ext cx="374904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Card heading"/>
          <p:cNvSpPr txBox="1"/>
          <p:nvPr/>
        </p:nvSpPr>
        <p:spPr>
          <a:xfrm>
            <a:off x="5166360" y="1371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can claim</a:t>
            </a:r>
            <a:endParaRPr lang="en-US" sz="1600" dirty="0"/>
          </a:p>
        </p:txBody>
      </p:sp>
      <p:sp>
        <p:nvSpPr>
          <p:cNvPr id="8" name="Card text"/>
          <p:cNvSpPr txBox="1"/>
          <p:nvPr/>
        </p:nvSpPr>
        <p:spPr>
          <a:xfrm>
            <a:off x="5166360" y="1828800"/>
            <a:ext cx="32918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[The strongest claim your data supports]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[Who the findings apply to]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Conclusion and contribution</a:t>
            </a:r>
            <a:endParaRPr lang="en-US" sz="2800" dirty="0"/>
          </a:p>
        </p:txBody>
      </p:sp>
      <p:sp>
        <p:nvSpPr>
          <p:cNvPr id="3" name="Left card"/>
          <p:cNvSpPr/>
          <p:nvPr/>
        </p:nvSpPr>
        <p:spPr>
          <a:xfrm>
            <a:off x="457200" y="1234440"/>
            <a:ext cx="429768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38404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[Answer to the main question in one sentence]</a:t>
            </a:r>
            <a:endParaRPr lang="en-US" sz="1500" dirty="0"/>
          </a:p>
        </p:txBody>
      </p:sp>
      <p:sp>
        <p:nvSpPr>
          <p:cNvPr id="6" name="Right card"/>
          <p:cNvSpPr/>
          <p:nvPr/>
        </p:nvSpPr>
        <p:spPr>
          <a:xfrm>
            <a:off x="4937760" y="1234440"/>
            <a:ext cx="374904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Card heading"/>
          <p:cNvSpPr txBox="1"/>
          <p:nvPr/>
        </p:nvSpPr>
        <p:spPr>
          <a:xfrm>
            <a:off x="5166360" y="1371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Contribution</a:t>
            </a:r>
            <a:endParaRPr lang="en-US" sz="1600" dirty="0"/>
          </a:p>
        </p:txBody>
      </p:sp>
      <p:sp>
        <p:nvSpPr>
          <p:cNvPr id="8" name="Card text"/>
          <p:cNvSpPr txBox="1"/>
          <p:nvPr/>
        </p:nvSpPr>
        <p:spPr>
          <a:xfrm>
            <a:off x="5166360" y="1828800"/>
            <a:ext cx="32918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[What your study adds to the evidence]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sing title"/>
          <p:cNvSpPr txBox="1"/>
          <p:nvPr/>
        </p:nvSpPr>
        <p:spPr>
          <a:xfrm>
            <a:off x="640080" y="146304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000" dirty="0"/>
          </a:p>
        </p:txBody>
      </p:sp>
      <p:sp>
        <p:nvSpPr>
          <p:cNvPr id="3" name="Closing text"/>
          <p:cNvSpPr txBox="1"/>
          <p:nvPr/>
        </p:nvSpPr>
        <p:spPr>
          <a:xfrm>
            <a:off x="640080" y="256032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E0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welcome your questions.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E0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[Your name]  |  [Your email]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Backup: sample size calculation</a:t>
            </a:r>
            <a:endParaRPr lang="en-US" sz="2800" dirty="0"/>
          </a:p>
        </p:txBody>
      </p:sp>
      <p:sp>
        <p:nvSpPr>
          <p:cNvPr id="3" name="Backup card"/>
          <p:cNvSpPr/>
          <p:nvPr/>
        </p:nvSpPr>
        <p:spPr>
          <a:xfrm>
            <a:off x="457200" y="1234440"/>
            <a:ext cx="822960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asked how many participants were needed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77724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[Assumptions, effect size, power, alpha, and result]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Backup: ethics and safety</a:t>
            </a:r>
            <a:endParaRPr lang="en-US" sz="2800" dirty="0"/>
          </a:p>
        </p:txBody>
      </p:sp>
      <p:sp>
        <p:nvSpPr>
          <p:cNvPr id="3" name="Backup card"/>
          <p:cNvSpPr/>
          <p:nvPr/>
        </p:nvSpPr>
        <p:spPr>
          <a:xfrm>
            <a:off x="457200" y="1234440"/>
            <a:ext cx="822960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asked about risk and consent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77724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[Approval number and body]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[Consent process]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[Adverse event handling]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Backup: additional tables and figures</a:t>
            </a:r>
            <a:endParaRPr lang="en-US" sz="2800" dirty="0"/>
          </a:p>
        </p:txBody>
      </p:sp>
      <p:sp>
        <p:nvSpPr>
          <p:cNvPr id="3" name="Backup card"/>
          <p:cNvSpPr/>
          <p:nvPr/>
        </p:nvSpPr>
        <p:spPr>
          <a:xfrm>
            <a:off x="457200" y="1234440"/>
            <a:ext cx="822960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 heading"/>
          <p:cNvSpPr txBox="1"/>
          <p:nvPr/>
        </p:nvSpPr>
        <p:spPr>
          <a:xfrm>
            <a:off x="685800" y="137160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asked for more data</a:t>
            </a:r>
            <a:endParaRPr lang="en-US" sz="16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28800"/>
            <a:ext cx="77724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[Extra tables, figures, supplementary analyses]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DM Defense">
  <a:themeElements>
    <a:clrScheme name="TDM Defense">
      <a:dk1>
        <a:srgbClr val="1B2233"/>
      </a:dk1>
      <a:lt1>
        <a:srgbClr val="FFFFFF"/>
      </a:lt1>
      <a:dk2>
        <a:srgbClr val="0B1A3A"/>
      </a:dk2>
      <a:lt2>
        <a:srgbClr val="EEF1F8"/>
      </a:lt2>
      <a:accent1>
        <a:srgbClr val="E0A800"/>
      </a:accent1>
      <a:accent2>
        <a:srgbClr val="0B1A3A"/>
      </a:accent2>
      <a:accent3>
        <a:srgbClr val="3F5A8C"/>
      </a:accent3>
      <a:accent4>
        <a:srgbClr val="7A8BAF"/>
      </a:accent4>
      <a:accent5>
        <a:srgbClr val="B8860B"/>
      </a:accent5>
      <a:accent6>
        <a:srgbClr val="5B6B8C"/>
      </a:accent6>
      <a:hlink>
        <a:srgbClr val="1F4E9C"/>
      </a:hlink>
      <a:folHlink>
        <a:srgbClr val="5B6B8C"/>
      </a:folHlink>
    </a:clrScheme>
    <a:fontScheme name="TDM Defens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The Two Dissertation Moms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Defense slides: health, nursing and sciences</dc:title>
  <dc:subject>PptxGenJS Presentation</dc:subject>
  <dc:creator>The Two Dissertation Moms</dc:creator>
  <cp:lastModifiedBy>The Two Dissertation Moms</cp:lastModifiedBy>
  <cp:revision>1</cp:revision>
  <dcterms:created xsi:type="dcterms:W3CDTF">2026-11-05T21:13:00Z</dcterms:created>
  <dcterms:modified xsi:type="dcterms:W3CDTF">2026-11-05T21:13:00Z</dcterms:modified>
</cp:coreProperties>
</file>