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committee and name your chair. Say the title once, then state your argument. In the humanities the committee wants the argument early. Confirm your time limit with your chair.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the argument in the first two minutes. Humanities committees expect a thesis they can test. Say the claim plainly and say why the field needs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scholars your work responds to and say what you add or correct. Use the same names as in your introduction.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what you read or examined and why that corpus answers the question. Name the approach and show how you applied it, not only that you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claim of each chapter in one sentence and show how it supports the central argument. Change the number of steps to match your chapters.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Pick a short passage or example and read it closely for the committee. Show how it builds the claim. Quote exactly and cite properly.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Repeat for each chapter you present in detail. If time is short, give one chapter in detail and the others in a sentence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Delete this slide if you present fewer chapters in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chapters together into one argument. Name the views in the field that your work challenges or supports.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Humanities committees press hardest on counterarguments. Raise the strongest one yourself and answer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the contribution in a sentence and name the next project. Then move to the thank you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slide up during questions. Backup slides follow. Do not show them unless a question calls for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only if asked.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extra passages here, with exact citations.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only if asked.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0B1A3A"/>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rtlCol="0"/>
          <a:lstStyle>
            <a:lvl1pPr algn="l" indent="0" marL="0">
              <a:buNone/>
              <a:defRPr lang="en-US" sz="28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2800" dirty="0"/>
          </a:p>
        </p:txBody>
      </p:sp>
      <p:sp>
        <p:nvSpPr>
          <p:cNvPr id="3" name="Text 0"/>
          <p:cNvSpPr/>
          <p:nvPr/>
        </p:nvSpPr>
        <p:spPr>
          <a:xfrm>
            <a:off x="457200" y="4754880"/>
            <a:ext cx="6400800" cy="274320"/>
          </a:xfrm>
          <a:prstGeom prst="rect">
            <a:avLst/>
          </a:prstGeom>
          <a:noFill/>
          <a:ln/>
        </p:spPr>
        <p:txBody>
          <a:bodyPr wrap="square" lIns="0" tIns="0" rIns="0" bIns="0" rtlCol="0" anchor="ctr"/>
          <a:lstStyle/>
          <a:p>
            <a:pPr indent="0" marL="0">
              <a:buNone/>
            </a:pPr>
            <a:r>
              <a:rPr lang="en-US" sz="1000" dirty="0">
                <a:solidFill>
                  <a:schemeClr val="accent6"/>
                </a:solidFill>
                <a:latin typeface="Calibri" pitchFamily="34" charset="0"/>
                <a:ea typeface="Calibri" pitchFamily="34" charset="-122"/>
                <a:cs typeface="Calibri" pitchFamily="34" charset="-120"/>
              </a:rPr>
              <a:t>[Your name]  |  [Short title of your dissertation]</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Deck title"/>
          <p:cNvSpPr txBox="1"/>
          <p:nvPr/>
        </p:nvSpPr>
        <p:spPr>
          <a:xfrm>
            <a:off x="640080" y="1097280"/>
            <a:ext cx="7863840" cy="1371600"/>
          </a:xfrm>
          <a:prstGeom prst="rect">
            <a:avLst/>
          </a:prstGeom>
          <a:noFill/>
          <a:ln/>
        </p:spPr>
        <p:txBody>
          <a:bodyPr wrap="square" lIns="0" tIns="0" rIns="0" bIns="0" rtlCol="0" anchor="ctr"/>
          <a:lstStyle/>
          <a:p>
            <a:pPr indent="0" marL="0">
              <a:buNone/>
            </a:pPr>
            <a:r>
              <a:rPr lang="en-US" sz="3600" b="1" dirty="0">
                <a:solidFill>
                  <a:srgbClr val="FFFFFF"/>
                </a:solidFill>
                <a:latin typeface="Cambria" pitchFamily="34" charset="0"/>
                <a:ea typeface="Cambria" pitchFamily="34" charset="-122"/>
                <a:cs typeface="Cambria" pitchFamily="34" charset="-120"/>
              </a:rPr>
              <a:t>[Title of your dissertation]</a:t>
            </a:r>
            <a:endParaRPr lang="en-US" sz="3600" dirty="0"/>
          </a:p>
        </p:txBody>
      </p:sp>
      <p:sp>
        <p:nvSpPr>
          <p:cNvPr id="3" name="Deck subtitle"/>
          <p:cNvSpPr txBox="1"/>
          <p:nvPr/>
        </p:nvSpPr>
        <p:spPr>
          <a:xfrm>
            <a:off x="640080" y="2651760"/>
            <a:ext cx="7863840" cy="1188720"/>
          </a:xfrm>
          <a:prstGeom prst="rect">
            <a:avLst/>
          </a:prstGeom>
          <a:noFill/>
          <a:ln/>
        </p:spPr>
        <p:txBody>
          <a:bodyPr wrap="square" lIns="0" tIns="0" rIns="0" bIns="0" rtlCol="0" anchor="t"/>
          <a:lstStyle/>
          <a:p>
            <a:pPr indent="0" marL="0">
              <a:buNone/>
            </a:pPr>
            <a:r>
              <a:rPr lang="en-US" sz="1800" dirty="0">
                <a:solidFill>
                  <a:srgbClr val="E0A800"/>
                </a:solidFill>
                <a:latin typeface="Calibri" pitchFamily="34" charset="0"/>
                <a:ea typeface="Calibri" pitchFamily="34" charset="-122"/>
                <a:cs typeface="Calibri" pitchFamily="34" charset="-120"/>
              </a:rPr>
              <a:t>[Your name]</a:t>
            </a:r>
            <a:endParaRPr lang="en-US" sz="1800" dirty="0"/>
          </a:p>
          <a:p>
            <a:pPr indent="0" marL="0">
              <a:buNone/>
            </a:pPr>
            <a:r>
              <a:rPr lang="en-US" sz="1800" dirty="0">
                <a:solidFill>
                  <a:srgbClr val="E0A800"/>
                </a:solidFill>
                <a:latin typeface="Calibri" pitchFamily="34" charset="0"/>
                <a:ea typeface="Calibri" pitchFamily="34" charset="-122"/>
                <a:cs typeface="Calibri" pitchFamily="34" charset="-120"/>
              </a:rPr>
              <a:t>Dissertation defense  |  [Date]</a:t>
            </a:r>
            <a:endParaRPr lang="en-US" sz="1800" dirty="0"/>
          </a:p>
          <a:p>
            <a:pPr indent="0" marL="0">
              <a:buNone/>
            </a:pPr>
            <a:r>
              <a:rPr lang="en-US" sz="1800" dirty="0">
                <a:solidFill>
                  <a:srgbClr val="E0A800"/>
                </a:solidFill>
                <a:latin typeface="Calibri" pitchFamily="34" charset="0"/>
                <a:ea typeface="Calibri" pitchFamily="34" charset="-122"/>
                <a:cs typeface="Calibri" pitchFamily="34" charset="-120"/>
              </a:rPr>
              <a:t>Chair: [Name]  |  Committee: [Names]</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The question and the argument</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The question</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[The question your dissertation asks]</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[Why it matters to the field]</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The argument</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[Your central claim, in one or two sentences]</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[What changes if the claim is right]</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The scholarly conversation</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What scholars have argued</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[Scholar, year]: [position]</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[Scholar, year]: [position]</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[Scholar, year]: [position]</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Where you enter</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[The gap or disagreement your work addresses]</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[How your claim differs]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Sources and approach</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Primary sources</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[Texts, archives, works, performances, or objects]</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[Why these sources]</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Method and theory</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[Interpretive approach or theoretical lens, with author and year]</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[How you applied it]</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Structure of the dissertation</a:t>
            </a:r>
            <a:endParaRPr lang="en-US" sz="2800" dirty="0"/>
          </a:p>
        </p:txBody>
      </p:sp>
      <p:sp>
        <p:nvSpPr>
          <p:cNvPr id="3" name="Step card 1"/>
          <p:cNvSpPr/>
          <p:nvPr/>
        </p:nvSpPr>
        <p:spPr>
          <a:xfrm>
            <a:off x="457200" y="1325880"/>
            <a:ext cx="1499616" cy="2926080"/>
          </a:xfrm>
          <a:prstGeom prst="rect">
            <a:avLst/>
          </a:prstGeom>
          <a:solidFill>
            <a:schemeClr val="bg2"/>
          </a:solidFill>
          <a:ln w="12700">
            <a:solidFill>
              <a:schemeClr val="bg2"/>
            </a:solidFill>
            <a:prstDash val="solid"/>
          </a:ln>
        </p:spPr>
      </p:sp>
      <p:sp>
        <p:nvSpPr>
          <p:cNvPr id="4" name="Step number 1"/>
          <p:cNvSpPr/>
          <p:nvPr/>
        </p:nvSpPr>
        <p:spPr>
          <a:xfrm>
            <a:off x="640080" y="1508760"/>
            <a:ext cx="502920" cy="502920"/>
          </a:xfrm>
          <a:prstGeom prst="ellipse">
            <a:avLst/>
          </a:prstGeom>
          <a:solidFill>
            <a:schemeClr val="accent1"/>
          </a:solidFill>
          <a:ln w="12700">
            <a:solidFill>
              <a:schemeClr val="accent1"/>
            </a:solidFill>
            <a:prstDash val="solid"/>
          </a:ln>
        </p:spPr>
      </p:sp>
      <p:sp>
        <p:nvSpPr>
          <p:cNvPr id="5" name="Text 3"/>
          <p:cNvSpPr txBox="1"/>
          <p:nvPr/>
        </p:nvSpPr>
        <p:spPr>
          <a:xfrm>
            <a:off x="640080" y="1508760"/>
            <a:ext cx="502920" cy="502920"/>
          </a:xfrm>
          <a:prstGeom prst="rect">
            <a:avLst/>
          </a:prstGeom>
          <a:noFill/>
          <a:ln/>
        </p:spPr>
        <p:txBody>
          <a:bodyPr wrap="square" lIns="0" tIns="0" rIns="0" bIns="0" rtlCol="0" anchor="ctr"/>
          <a:lstStyle/>
          <a:p>
            <a:pPr algn="ctr" indent="0" marL="0">
              <a:buNone/>
            </a:pPr>
            <a:r>
              <a:rPr lang="en-US" sz="1800" b="1" dirty="0">
                <a:solidFill>
                  <a:schemeClr val="tx2"/>
                </a:solidFill>
                <a:latin typeface="Calibri" pitchFamily="34" charset="0"/>
                <a:ea typeface="Calibri" pitchFamily="34" charset="-122"/>
                <a:cs typeface="Calibri" pitchFamily="34" charset="-120"/>
              </a:rPr>
              <a:t>1</a:t>
            </a:r>
            <a:endParaRPr lang="en-US" sz="1800" dirty="0"/>
          </a:p>
        </p:txBody>
      </p:sp>
      <p:sp>
        <p:nvSpPr>
          <p:cNvPr id="6" name="Step title"/>
          <p:cNvSpPr txBox="1"/>
          <p:nvPr/>
        </p:nvSpPr>
        <p:spPr>
          <a:xfrm>
            <a:off x="640080" y="2148840"/>
            <a:ext cx="1133856" cy="457200"/>
          </a:xfrm>
          <a:prstGeom prst="rect">
            <a:avLst/>
          </a:prstGeom>
          <a:noFill/>
          <a:ln/>
        </p:spPr>
        <p:txBody>
          <a:bodyPr wrap="square" lIns="0" tIns="0" rIns="0" bIns="0" rtlCol="0" anchor="t"/>
          <a:lstStyle/>
          <a:p>
            <a:pPr indent="0" marL="0">
              <a:buNone/>
            </a:pPr>
            <a:r>
              <a:rPr lang="en-US" sz="1500" b="1" dirty="0">
                <a:solidFill>
                  <a:schemeClr val="tx2"/>
                </a:solidFill>
                <a:latin typeface="Calibri" pitchFamily="34" charset="0"/>
                <a:ea typeface="Calibri" pitchFamily="34" charset="-122"/>
                <a:cs typeface="Calibri" pitchFamily="34" charset="-120"/>
              </a:rPr>
              <a:t>Chapter 1</a:t>
            </a:r>
            <a:endParaRPr lang="en-US" sz="1500" dirty="0"/>
          </a:p>
        </p:txBody>
      </p:sp>
      <p:sp>
        <p:nvSpPr>
          <p:cNvPr id="7" name="Step text"/>
          <p:cNvSpPr txBox="1"/>
          <p:nvPr/>
        </p:nvSpPr>
        <p:spPr>
          <a:xfrm>
            <a:off x="640080" y="2651760"/>
            <a:ext cx="1133856" cy="1463040"/>
          </a:xfrm>
          <a:prstGeom prst="rect">
            <a:avLst/>
          </a:prstGeom>
          <a:noFill/>
          <a:ln/>
        </p:spPr>
        <p:txBody>
          <a:bodyPr wrap="square" lIns="0" tIns="0" rIns="0" bIns="0" rtlCol="0" anchor="t"/>
          <a:lstStyle/>
          <a:p>
            <a:pPr indent="0" marL="0">
              <a:buNone/>
            </a:pPr>
            <a:r>
              <a:rPr lang="en-US" sz="1300" dirty="0">
                <a:solidFill>
                  <a:schemeClr val="tx1"/>
                </a:solidFill>
                <a:latin typeface="Calibri" pitchFamily="34" charset="0"/>
                <a:ea typeface="Calibri" pitchFamily="34" charset="-122"/>
                <a:cs typeface="Calibri" pitchFamily="34" charset="-120"/>
              </a:rPr>
              <a:t>[Claim of the chapter, in one sentence]</a:t>
            </a:r>
            <a:endParaRPr lang="en-US" sz="1300" dirty="0"/>
          </a:p>
        </p:txBody>
      </p:sp>
      <p:sp>
        <p:nvSpPr>
          <p:cNvPr id="8" name="Step card 2"/>
          <p:cNvSpPr/>
          <p:nvPr/>
        </p:nvSpPr>
        <p:spPr>
          <a:xfrm>
            <a:off x="2139696" y="1325880"/>
            <a:ext cx="1499616" cy="2926080"/>
          </a:xfrm>
          <a:prstGeom prst="rect">
            <a:avLst/>
          </a:prstGeom>
          <a:solidFill>
            <a:schemeClr val="bg2"/>
          </a:solidFill>
          <a:ln w="12700">
            <a:solidFill>
              <a:schemeClr val="bg2"/>
            </a:solidFill>
            <a:prstDash val="solid"/>
          </a:ln>
        </p:spPr>
      </p:sp>
      <p:sp>
        <p:nvSpPr>
          <p:cNvPr id="9" name="Step number 2"/>
          <p:cNvSpPr/>
          <p:nvPr/>
        </p:nvSpPr>
        <p:spPr>
          <a:xfrm>
            <a:off x="2322576" y="1508760"/>
            <a:ext cx="502920" cy="502920"/>
          </a:xfrm>
          <a:prstGeom prst="ellipse">
            <a:avLst/>
          </a:prstGeom>
          <a:solidFill>
            <a:schemeClr val="accent1"/>
          </a:solidFill>
          <a:ln w="12700">
            <a:solidFill>
              <a:schemeClr val="accent1"/>
            </a:solidFill>
            <a:prstDash val="solid"/>
          </a:ln>
        </p:spPr>
      </p:sp>
      <p:sp>
        <p:nvSpPr>
          <p:cNvPr id="10" name="Text 8"/>
          <p:cNvSpPr txBox="1"/>
          <p:nvPr/>
        </p:nvSpPr>
        <p:spPr>
          <a:xfrm>
            <a:off x="2322576" y="1508760"/>
            <a:ext cx="502920" cy="502920"/>
          </a:xfrm>
          <a:prstGeom prst="rect">
            <a:avLst/>
          </a:prstGeom>
          <a:noFill/>
          <a:ln/>
        </p:spPr>
        <p:txBody>
          <a:bodyPr wrap="square" lIns="0" tIns="0" rIns="0" bIns="0" rtlCol="0" anchor="ctr"/>
          <a:lstStyle/>
          <a:p>
            <a:pPr algn="ctr" indent="0" marL="0">
              <a:buNone/>
            </a:pPr>
            <a:r>
              <a:rPr lang="en-US" sz="1800" b="1" dirty="0">
                <a:solidFill>
                  <a:schemeClr val="tx2"/>
                </a:solidFill>
                <a:latin typeface="Calibri" pitchFamily="34" charset="0"/>
                <a:ea typeface="Calibri" pitchFamily="34" charset="-122"/>
                <a:cs typeface="Calibri" pitchFamily="34" charset="-120"/>
              </a:rPr>
              <a:t>2</a:t>
            </a:r>
            <a:endParaRPr lang="en-US" sz="1800" dirty="0"/>
          </a:p>
        </p:txBody>
      </p:sp>
      <p:sp>
        <p:nvSpPr>
          <p:cNvPr id="11" name="Step title"/>
          <p:cNvSpPr txBox="1"/>
          <p:nvPr/>
        </p:nvSpPr>
        <p:spPr>
          <a:xfrm>
            <a:off x="2322576" y="2148840"/>
            <a:ext cx="1133856" cy="457200"/>
          </a:xfrm>
          <a:prstGeom prst="rect">
            <a:avLst/>
          </a:prstGeom>
          <a:noFill/>
          <a:ln/>
        </p:spPr>
        <p:txBody>
          <a:bodyPr wrap="square" lIns="0" tIns="0" rIns="0" bIns="0" rtlCol="0" anchor="t"/>
          <a:lstStyle/>
          <a:p>
            <a:pPr indent="0" marL="0">
              <a:buNone/>
            </a:pPr>
            <a:r>
              <a:rPr lang="en-US" sz="1500" b="1" dirty="0">
                <a:solidFill>
                  <a:schemeClr val="tx2"/>
                </a:solidFill>
                <a:latin typeface="Calibri" pitchFamily="34" charset="0"/>
                <a:ea typeface="Calibri" pitchFamily="34" charset="-122"/>
                <a:cs typeface="Calibri" pitchFamily="34" charset="-120"/>
              </a:rPr>
              <a:t>Chapter 2</a:t>
            </a:r>
            <a:endParaRPr lang="en-US" sz="1500" dirty="0"/>
          </a:p>
        </p:txBody>
      </p:sp>
      <p:sp>
        <p:nvSpPr>
          <p:cNvPr id="12" name="Step text"/>
          <p:cNvSpPr txBox="1"/>
          <p:nvPr/>
        </p:nvSpPr>
        <p:spPr>
          <a:xfrm>
            <a:off x="2322576" y="2651760"/>
            <a:ext cx="1133856" cy="1463040"/>
          </a:xfrm>
          <a:prstGeom prst="rect">
            <a:avLst/>
          </a:prstGeom>
          <a:noFill/>
          <a:ln/>
        </p:spPr>
        <p:txBody>
          <a:bodyPr wrap="square" lIns="0" tIns="0" rIns="0" bIns="0" rtlCol="0" anchor="t"/>
          <a:lstStyle/>
          <a:p>
            <a:pPr indent="0" marL="0">
              <a:buNone/>
            </a:pPr>
            <a:r>
              <a:rPr lang="en-US" sz="1300" dirty="0">
                <a:solidFill>
                  <a:schemeClr val="tx1"/>
                </a:solidFill>
                <a:latin typeface="Calibri" pitchFamily="34" charset="0"/>
                <a:ea typeface="Calibri" pitchFamily="34" charset="-122"/>
                <a:cs typeface="Calibri" pitchFamily="34" charset="-120"/>
              </a:rPr>
              <a:t>[Claim of the chapter, in one sentence]</a:t>
            </a:r>
            <a:endParaRPr lang="en-US" sz="1300" dirty="0"/>
          </a:p>
        </p:txBody>
      </p:sp>
      <p:sp>
        <p:nvSpPr>
          <p:cNvPr id="13" name="Step card 3"/>
          <p:cNvSpPr/>
          <p:nvPr/>
        </p:nvSpPr>
        <p:spPr>
          <a:xfrm>
            <a:off x="3822192" y="1325880"/>
            <a:ext cx="1499616" cy="2926080"/>
          </a:xfrm>
          <a:prstGeom prst="rect">
            <a:avLst/>
          </a:prstGeom>
          <a:solidFill>
            <a:schemeClr val="bg2"/>
          </a:solidFill>
          <a:ln w="12700">
            <a:solidFill>
              <a:schemeClr val="bg2"/>
            </a:solidFill>
            <a:prstDash val="solid"/>
          </a:ln>
        </p:spPr>
      </p:sp>
      <p:sp>
        <p:nvSpPr>
          <p:cNvPr id="14" name="Step number 3"/>
          <p:cNvSpPr/>
          <p:nvPr/>
        </p:nvSpPr>
        <p:spPr>
          <a:xfrm>
            <a:off x="4005072" y="1508760"/>
            <a:ext cx="502920" cy="502920"/>
          </a:xfrm>
          <a:prstGeom prst="ellipse">
            <a:avLst/>
          </a:prstGeom>
          <a:solidFill>
            <a:schemeClr val="accent1"/>
          </a:solidFill>
          <a:ln w="12700">
            <a:solidFill>
              <a:schemeClr val="accent1"/>
            </a:solidFill>
            <a:prstDash val="solid"/>
          </a:ln>
        </p:spPr>
      </p:sp>
      <p:sp>
        <p:nvSpPr>
          <p:cNvPr id="15" name="Text 13"/>
          <p:cNvSpPr txBox="1"/>
          <p:nvPr/>
        </p:nvSpPr>
        <p:spPr>
          <a:xfrm>
            <a:off x="4005072" y="1508760"/>
            <a:ext cx="502920" cy="502920"/>
          </a:xfrm>
          <a:prstGeom prst="rect">
            <a:avLst/>
          </a:prstGeom>
          <a:noFill/>
          <a:ln/>
        </p:spPr>
        <p:txBody>
          <a:bodyPr wrap="square" lIns="0" tIns="0" rIns="0" bIns="0" rtlCol="0" anchor="ctr"/>
          <a:lstStyle/>
          <a:p>
            <a:pPr algn="ctr" indent="0" marL="0">
              <a:buNone/>
            </a:pPr>
            <a:r>
              <a:rPr lang="en-US" sz="1800" b="1" dirty="0">
                <a:solidFill>
                  <a:schemeClr val="tx2"/>
                </a:solidFill>
                <a:latin typeface="Calibri" pitchFamily="34" charset="0"/>
                <a:ea typeface="Calibri" pitchFamily="34" charset="-122"/>
                <a:cs typeface="Calibri" pitchFamily="34" charset="-120"/>
              </a:rPr>
              <a:t>3</a:t>
            </a:r>
            <a:endParaRPr lang="en-US" sz="1800" dirty="0"/>
          </a:p>
        </p:txBody>
      </p:sp>
      <p:sp>
        <p:nvSpPr>
          <p:cNvPr id="16" name="Step title"/>
          <p:cNvSpPr txBox="1"/>
          <p:nvPr/>
        </p:nvSpPr>
        <p:spPr>
          <a:xfrm>
            <a:off x="4005072" y="2148840"/>
            <a:ext cx="1133856" cy="457200"/>
          </a:xfrm>
          <a:prstGeom prst="rect">
            <a:avLst/>
          </a:prstGeom>
          <a:noFill/>
          <a:ln/>
        </p:spPr>
        <p:txBody>
          <a:bodyPr wrap="square" lIns="0" tIns="0" rIns="0" bIns="0" rtlCol="0" anchor="t"/>
          <a:lstStyle/>
          <a:p>
            <a:pPr indent="0" marL="0">
              <a:buNone/>
            </a:pPr>
            <a:r>
              <a:rPr lang="en-US" sz="1500" b="1" dirty="0">
                <a:solidFill>
                  <a:schemeClr val="tx2"/>
                </a:solidFill>
                <a:latin typeface="Calibri" pitchFamily="34" charset="0"/>
                <a:ea typeface="Calibri" pitchFamily="34" charset="-122"/>
                <a:cs typeface="Calibri" pitchFamily="34" charset="-120"/>
              </a:rPr>
              <a:t>Chapter 3</a:t>
            </a:r>
            <a:endParaRPr lang="en-US" sz="1500" dirty="0"/>
          </a:p>
        </p:txBody>
      </p:sp>
      <p:sp>
        <p:nvSpPr>
          <p:cNvPr id="17" name="Step text"/>
          <p:cNvSpPr txBox="1"/>
          <p:nvPr/>
        </p:nvSpPr>
        <p:spPr>
          <a:xfrm>
            <a:off x="4005072" y="2651760"/>
            <a:ext cx="1133856" cy="1463040"/>
          </a:xfrm>
          <a:prstGeom prst="rect">
            <a:avLst/>
          </a:prstGeom>
          <a:noFill/>
          <a:ln/>
        </p:spPr>
        <p:txBody>
          <a:bodyPr wrap="square" lIns="0" tIns="0" rIns="0" bIns="0" rtlCol="0" anchor="t"/>
          <a:lstStyle/>
          <a:p>
            <a:pPr indent="0" marL="0">
              <a:buNone/>
            </a:pPr>
            <a:r>
              <a:rPr lang="en-US" sz="1300" dirty="0">
                <a:solidFill>
                  <a:schemeClr val="tx1"/>
                </a:solidFill>
                <a:latin typeface="Calibri" pitchFamily="34" charset="0"/>
                <a:ea typeface="Calibri" pitchFamily="34" charset="-122"/>
                <a:cs typeface="Calibri" pitchFamily="34" charset="-120"/>
              </a:rPr>
              <a:t>[Claim of the chapter, in one sentence]</a:t>
            </a:r>
            <a:endParaRPr lang="en-US" sz="1300" dirty="0"/>
          </a:p>
        </p:txBody>
      </p:sp>
      <p:sp>
        <p:nvSpPr>
          <p:cNvPr id="18" name="Step card 4"/>
          <p:cNvSpPr/>
          <p:nvPr/>
        </p:nvSpPr>
        <p:spPr>
          <a:xfrm>
            <a:off x="5504688" y="1325880"/>
            <a:ext cx="1499616" cy="2926080"/>
          </a:xfrm>
          <a:prstGeom prst="rect">
            <a:avLst/>
          </a:prstGeom>
          <a:solidFill>
            <a:schemeClr val="bg2"/>
          </a:solidFill>
          <a:ln w="12700">
            <a:solidFill>
              <a:schemeClr val="bg2"/>
            </a:solidFill>
            <a:prstDash val="solid"/>
          </a:ln>
        </p:spPr>
      </p:sp>
      <p:sp>
        <p:nvSpPr>
          <p:cNvPr id="19" name="Step number 4"/>
          <p:cNvSpPr/>
          <p:nvPr/>
        </p:nvSpPr>
        <p:spPr>
          <a:xfrm>
            <a:off x="5687568" y="1508760"/>
            <a:ext cx="502920" cy="502920"/>
          </a:xfrm>
          <a:prstGeom prst="ellipse">
            <a:avLst/>
          </a:prstGeom>
          <a:solidFill>
            <a:schemeClr val="accent1"/>
          </a:solidFill>
          <a:ln w="12700">
            <a:solidFill>
              <a:schemeClr val="accent1"/>
            </a:solidFill>
            <a:prstDash val="solid"/>
          </a:ln>
        </p:spPr>
      </p:sp>
      <p:sp>
        <p:nvSpPr>
          <p:cNvPr id="20" name="Text 18"/>
          <p:cNvSpPr txBox="1"/>
          <p:nvPr/>
        </p:nvSpPr>
        <p:spPr>
          <a:xfrm>
            <a:off x="5687568" y="1508760"/>
            <a:ext cx="502920" cy="502920"/>
          </a:xfrm>
          <a:prstGeom prst="rect">
            <a:avLst/>
          </a:prstGeom>
          <a:noFill/>
          <a:ln/>
        </p:spPr>
        <p:txBody>
          <a:bodyPr wrap="square" lIns="0" tIns="0" rIns="0" bIns="0" rtlCol="0" anchor="ctr"/>
          <a:lstStyle/>
          <a:p>
            <a:pPr algn="ctr" indent="0" marL="0">
              <a:buNone/>
            </a:pPr>
            <a:r>
              <a:rPr lang="en-US" sz="1800" b="1" dirty="0">
                <a:solidFill>
                  <a:schemeClr val="tx2"/>
                </a:solidFill>
                <a:latin typeface="Calibri" pitchFamily="34" charset="0"/>
                <a:ea typeface="Calibri" pitchFamily="34" charset="-122"/>
                <a:cs typeface="Calibri" pitchFamily="34" charset="-120"/>
              </a:rPr>
              <a:t>4</a:t>
            </a:r>
            <a:endParaRPr lang="en-US" sz="1800" dirty="0"/>
          </a:p>
        </p:txBody>
      </p:sp>
      <p:sp>
        <p:nvSpPr>
          <p:cNvPr id="21" name="Step title"/>
          <p:cNvSpPr txBox="1"/>
          <p:nvPr/>
        </p:nvSpPr>
        <p:spPr>
          <a:xfrm>
            <a:off x="5687568" y="2148840"/>
            <a:ext cx="1133856" cy="457200"/>
          </a:xfrm>
          <a:prstGeom prst="rect">
            <a:avLst/>
          </a:prstGeom>
          <a:noFill/>
          <a:ln/>
        </p:spPr>
        <p:txBody>
          <a:bodyPr wrap="square" lIns="0" tIns="0" rIns="0" bIns="0" rtlCol="0" anchor="t"/>
          <a:lstStyle/>
          <a:p>
            <a:pPr indent="0" marL="0">
              <a:buNone/>
            </a:pPr>
            <a:r>
              <a:rPr lang="en-US" sz="1500" b="1" dirty="0">
                <a:solidFill>
                  <a:schemeClr val="tx2"/>
                </a:solidFill>
                <a:latin typeface="Calibri" pitchFamily="34" charset="0"/>
                <a:ea typeface="Calibri" pitchFamily="34" charset="-122"/>
                <a:cs typeface="Calibri" pitchFamily="34" charset="-120"/>
              </a:rPr>
              <a:t>Chapter 4</a:t>
            </a:r>
            <a:endParaRPr lang="en-US" sz="1500" dirty="0"/>
          </a:p>
        </p:txBody>
      </p:sp>
      <p:sp>
        <p:nvSpPr>
          <p:cNvPr id="22" name="Step text"/>
          <p:cNvSpPr txBox="1"/>
          <p:nvPr/>
        </p:nvSpPr>
        <p:spPr>
          <a:xfrm>
            <a:off x="5687568" y="2651760"/>
            <a:ext cx="1133856" cy="1463040"/>
          </a:xfrm>
          <a:prstGeom prst="rect">
            <a:avLst/>
          </a:prstGeom>
          <a:noFill/>
          <a:ln/>
        </p:spPr>
        <p:txBody>
          <a:bodyPr wrap="square" lIns="0" tIns="0" rIns="0" bIns="0" rtlCol="0" anchor="t"/>
          <a:lstStyle/>
          <a:p>
            <a:pPr indent="0" marL="0">
              <a:buNone/>
            </a:pPr>
            <a:r>
              <a:rPr lang="en-US" sz="1300" dirty="0">
                <a:solidFill>
                  <a:schemeClr val="tx1"/>
                </a:solidFill>
                <a:latin typeface="Calibri" pitchFamily="34" charset="0"/>
                <a:ea typeface="Calibri" pitchFamily="34" charset="-122"/>
                <a:cs typeface="Calibri" pitchFamily="34" charset="-120"/>
              </a:rPr>
              <a:t>[Claim of the chapter, in one sentence]</a:t>
            </a:r>
            <a:endParaRPr lang="en-US" sz="1300" dirty="0"/>
          </a:p>
        </p:txBody>
      </p:sp>
      <p:sp>
        <p:nvSpPr>
          <p:cNvPr id="23" name="Step card 5"/>
          <p:cNvSpPr/>
          <p:nvPr/>
        </p:nvSpPr>
        <p:spPr>
          <a:xfrm>
            <a:off x="7187184" y="1325880"/>
            <a:ext cx="1499616" cy="2926080"/>
          </a:xfrm>
          <a:prstGeom prst="rect">
            <a:avLst/>
          </a:prstGeom>
          <a:solidFill>
            <a:schemeClr val="bg2"/>
          </a:solidFill>
          <a:ln w="12700">
            <a:solidFill>
              <a:schemeClr val="bg2"/>
            </a:solidFill>
            <a:prstDash val="solid"/>
          </a:ln>
        </p:spPr>
      </p:sp>
      <p:sp>
        <p:nvSpPr>
          <p:cNvPr id="24" name="Step number 5"/>
          <p:cNvSpPr/>
          <p:nvPr/>
        </p:nvSpPr>
        <p:spPr>
          <a:xfrm>
            <a:off x="7370064" y="1508760"/>
            <a:ext cx="502920" cy="502920"/>
          </a:xfrm>
          <a:prstGeom prst="ellipse">
            <a:avLst/>
          </a:prstGeom>
          <a:solidFill>
            <a:schemeClr val="accent1"/>
          </a:solidFill>
          <a:ln w="12700">
            <a:solidFill>
              <a:schemeClr val="accent1"/>
            </a:solidFill>
            <a:prstDash val="solid"/>
          </a:ln>
        </p:spPr>
      </p:sp>
      <p:sp>
        <p:nvSpPr>
          <p:cNvPr id="25" name="Text 23"/>
          <p:cNvSpPr txBox="1"/>
          <p:nvPr/>
        </p:nvSpPr>
        <p:spPr>
          <a:xfrm>
            <a:off x="7370064" y="1508760"/>
            <a:ext cx="502920" cy="502920"/>
          </a:xfrm>
          <a:prstGeom prst="rect">
            <a:avLst/>
          </a:prstGeom>
          <a:noFill/>
          <a:ln/>
        </p:spPr>
        <p:txBody>
          <a:bodyPr wrap="square" lIns="0" tIns="0" rIns="0" bIns="0" rtlCol="0" anchor="ctr"/>
          <a:lstStyle/>
          <a:p>
            <a:pPr algn="ctr" indent="0" marL="0">
              <a:buNone/>
            </a:pPr>
            <a:r>
              <a:rPr lang="en-US" sz="1800" b="1" dirty="0">
                <a:solidFill>
                  <a:schemeClr val="tx2"/>
                </a:solidFill>
                <a:latin typeface="Calibri" pitchFamily="34" charset="0"/>
                <a:ea typeface="Calibri" pitchFamily="34" charset="-122"/>
                <a:cs typeface="Calibri" pitchFamily="34" charset="-120"/>
              </a:rPr>
              <a:t>5</a:t>
            </a:r>
            <a:endParaRPr lang="en-US" sz="1800" dirty="0"/>
          </a:p>
        </p:txBody>
      </p:sp>
      <p:sp>
        <p:nvSpPr>
          <p:cNvPr id="26" name="Step title"/>
          <p:cNvSpPr txBox="1"/>
          <p:nvPr/>
        </p:nvSpPr>
        <p:spPr>
          <a:xfrm>
            <a:off x="7370064" y="2148840"/>
            <a:ext cx="1133856" cy="457200"/>
          </a:xfrm>
          <a:prstGeom prst="rect">
            <a:avLst/>
          </a:prstGeom>
          <a:noFill/>
          <a:ln/>
        </p:spPr>
        <p:txBody>
          <a:bodyPr wrap="square" lIns="0" tIns="0" rIns="0" bIns="0" rtlCol="0" anchor="t"/>
          <a:lstStyle/>
          <a:p>
            <a:pPr indent="0" marL="0">
              <a:buNone/>
            </a:pPr>
            <a:r>
              <a:rPr lang="en-US" sz="1500" b="1" dirty="0">
                <a:solidFill>
                  <a:schemeClr val="tx2"/>
                </a:solidFill>
                <a:latin typeface="Calibri" pitchFamily="34" charset="0"/>
                <a:ea typeface="Calibri" pitchFamily="34" charset="-122"/>
                <a:cs typeface="Calibri" pitchFamily="34" charset="-120"/>
              </a:rPr>
              <a:t>Conclusion</a:t>
            </a:r>
            <a:endParaRPr lang="en-US" sz="1500" dirty="0"/>
          </a:p>
        </p:txBody>
      </p:sp>
      <p:sp>
        <p:nvSpPr>
          <p:cNvPr id="27" name="Step text"/>
          <p:cNvSpPr txBox="1"/>
          <p:nvPr/>
        </p:nvSpPr>
        <p:spPr>
          <a:xfrm>
            <a:off x="7370064" y="2651760"/>
            <a:ext cx="1133856" cy="1463040"/>
          </a:xfrm>
          <a:prstGeom prst="rect">
            <a:avLst/>
          </a:prstGeom>
          <a:noFill/>
          <a:ln/>
        </p:spPr>
        <p:txBody>
          <a:bodyPr wrap="square" lIns="0" tIns="0" rIns="0" bIns="0" rtlCol="0" anchor="t"/>
          <a:lstStyle/>
          <a:p>
            <a:pPr indent="0" marL="0">
              <a:buNone/>
            </a:pPr>
            <a:r>
              <a:rPr lang="en-US" sz="1300" dirty="0">
                <a:solidFill>
                  <a:schemeClr val="tx1"/>
                </a:solidFill>
                <a:latin typeface="Calibri" pitchFamily="34" charset="0"/>
                <a:ea typeface="Calibri" pitchFamily="34" charset="-122"/>
                <a:cs typeface="Calibri" pitchFamily="34" charset="-120"/>
              </a:rPr>
              <a:t>[What the chapters add up to]</a:t>
            </a:r>
            <a:endParaRPr lang="en-US" sz="1300" dirty="0"/>
          </a:p>
        </p:txBody>
      </p:sp>
      <p:sp>
        <p:nvSpPr>
          <p:cNvPr id="28" name="Text 26"/>
          <p:cNvSpPr txBox="1"/>
          <p:nvPr/>
        </p:nvSpPr>
        <p:spPr>
          <a:xfrm>
            <a:off x="457200" y="4297680"/>
            <a:ext cx="8229600" cy="365760"/>
          </a:xfrm>
          <a:prstGeom prst="rect">
            <a:avLst/>
          </a:prstGeom>
          <a:noFill/>
          <a:ln/>
        </p:spPr>
        <p:txBody>
          <a:bodyPr wrap="square" lIns="0" tIns="0" rIns="0" bIns="0" rtlCol="0" anchor="ctr"/>
          <a:lstStyle/>
          <a:p>
            <a:pPr indent="0" marL="0">
              <a:buNone/>
            </a:pPr>
            <a:r>
              <a:rPr lang="en-US" sz="1300" i="1" dirty="0">
                <a:solidFill>
                  <a:schemeClr val="accent6"/>
                </a:solidFill>
                <a:latin typeface="Calibri" pitchFamily="34" charset="0"/>
                <a:ea typeface="Calibri" pitchFamily="34" charset="-122"/>
                <a:cs typeface="Calibri" pitchFamily="34" charset="-120"/>
              </a:rPr>
              <a:t>[Show how each chapter builds the central argument]</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Chapter 1: the argument in action</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The claim</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[Claim of the chapter]</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[Source or passage you analyze]</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The evidence</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[A short passage, image, or detail, quoted exactly]</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[What your reading shows]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Chapter 2: the argument in action</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The claim</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[Claim of the chapter]</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[Source or passage you analyze]</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The evidence</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[A short passage, image, or detail, quoted exactly]</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[What your reading shows]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Chapter 3: the argument in action</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The claim</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[Claim of the chapter]</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[Source or passage you analyze]</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The evidence</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[A short passage, image, or detail, quoted exactly]</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[What your reading shows]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What the chapters show together</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The pattern</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[What the chapters show together]</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[How the claim held across your sources]</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Where it complicates other views</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[A position in the field that your work challenges]</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[A position it supports]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Limits and counterarguments</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What the argument does not cover</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[Limit of the corpus]</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[Limit of the method]</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Counterarguments</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[The strongest objection and your reply]</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[A second objection and your reply]</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Contribution and next steps</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Contribution</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[What your dissertation adds to the field]</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Next projects</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[Article, book chapter, or further research that follows]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Closing title"/>
          <p:cNvSpPr txBox="1"/>
          <p:nvPr/>
        </p:nvSpPr>
        <p:spPr>
          <a:xfrm>
            <a:off x="640080" y="1463040"/>
            <a:ext cx="7863840" cy="91440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Thank you</a:t>
            </a:r>
            <a:endParaRPr lang="en-US" sz="4000" dirty="0"/>
          </a:p>
        </p:txBody>
      </p:sp>
      <p:sp>
        <p:nvSpPr>
          <p:cNvPr id="3" name="Closing text"/>
          <p:cNvSpPr txBox="1"/>
          <p:nvPr/>
        </p:nvSpPr>
        <p:spPr>
          <a:xfrm>
            <a:off x="640080" y="2560320"/>
            <a:ext cx="7863840" cy="1097280"/>
          </a:xfrm>
          <a:prstGeom prst="rect">
            <a:avLst/>
          </a:prstGeom>
          <a:noFill/>
          <a:ln/>
        </p:spPr>
        <p:txBody>
          <a:bodyPr wrap="square" lIns="0" tIns="0" rIns="0" bIns="0" rtlCol="0" anchor="t"/>
          <a:lstStyle/>
          <a:p>
            <a:pPr indent="0" marL="0">
              <a:buNone/>
            </a:pPr>
            <a:r>
              <a:rPr lang="en-US" sz="1800" dirty="0">
                <a:solidFill>
                  <a:srgbClr val="E0A800"/>
                </a:solidFill>
                <a:latin typeface="Calibri" pitchFamily="34" charset="0"/>
                <a:ea typeface="Calibri" pitchFamily="34" charset="-122"/>
                <a:cs typeface="Calibri" pitchFamily="34" charset="-120"/>
              </a:rPr>
              <a:t>I welcome your questions.</a:t>
            </a:r>
            <a:endParaRPr lang="en-US" sz="1800" dirty="0"/>
          </a:p>
          <a:p>
            <a:pPr indent="0" marL="0">
              <a:buNone/>
            </a:pPr>
            <a:r>
              <a:rPr lang="en-US" sz="1800" dirty="0">
                <a:solidFill>
                  <a:srgbClr val="E0A800"/>
                </a:solidFill>
                <a:latin typeface="Calibri" pitchFamily="34" charset="0"/>
                <a:ea typeface="Calibri" pitchFamily="34" charset="-122"/>
                <a:cs typeface="Calibri" pitchFamily="34" charset="-120"/>
              </a:rPr>
              <a:t>[Your name]  |  [Your email]</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Backup: sources and archive details</a:t>
            </a:r>
            <a:endParaRPr lang="en-US" sz="2800" dirty="0"/>
          </a:p>
        </p:txBody>
      </p:sp>
      <p:sp>
        <p:nvSpPr>
          <p:cNvPr id="3" name="Backup card"/>
          <p:cNvSpPr/>
          <p:nvPr/>
        </p:nvSpPr>
        <p:spPr>
          <a:xfrm>
            <a:off x="457200" y="1234440"/>
            <a:ext cx="822960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777240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If asked about the corpus</a:t>
            </a:r>
            <a:endParaRPr lang="en-US" sz="1600" dirty="0"/>
          </a:p>
        </p:txBody>
      </p:sp>
      <p:sp>
        <p:nvSpPr>
          <p:cNvPr id="5" name="Card text"/>
          <p:cNvSpPr txBox="1"/>
          <p:nvPr/>
        </p:nvSpPr>
        <p:spPr>
          <a:xfrm>
            <a:off x="685800" y="1828800"/>
            <a:ext cx="777240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[Full list of primary sources and how you selected them]</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Backup: key passages and images</a:t>
            </a:r>
            <a:endParaRPr lang="en-US" sz="2800" dirty="0"/>
          </a:p>
        </p:txBody>
      </p:sp>
      <p:sp>
        <p:nvSpPr>
          <p:cNvPr id="3" name="Backup card"/>
          <p:cNvSpPr/>
          <p:nvPr/>
        </p:nvSpPr>
        <p:spPr>
          <a:xfrm>
            <a:off x="457200" y="1234440"/>
            <a:ext cx="822960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777240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If asked to see more evidence</a:t>
            </a:r>
            <a:endParaRPr lang="en-US" sz="1600" dirty="0"/>
          </a:p>
        </p:txBody>
      </p:sp>
      <p:sp>
        <p:nvSpPr>
          <p:cNvPr id="5" name="Card text"/>
          <p:cNvSpPr txBox="1"/>
          <p:nvPr/>
        </p:nvSpPr>
        <p:spPr>
          <a:xfrm>
            <a:off x="685800" y="1828800"/>
            <a:ext cx="777240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[Extra quotations, images, or examples]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Backup: theoretical background</a:t>
            </a:r>
            <a:endParaRPr lang="en-US" sz="2800" dirty="0"/>
          </a:p>
        </p:txBody>
      </p:sp>
      <p:sp>
        <p:nvSpPr>
          <p:cNvPr id="3" name="Backup card"/>
          <p:cNvSpPr/>
          <p:nvPr/>
        </p:nvSpPr>
        <p:spPr>
          <a:xfrm>
            <a:off x="457200" y="1234440"/>
            <a:ext cx="822960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777240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If asked about the theory</a:t>
            </a:r>
            <a:endParaRPr lang="en-US" sz="1600" dirty="0"/>
          </a:p>
        </p:txBody>
      </p:sp>
      <p:sp>
        <p:nvSpPr>
          <p:cNvPr id="5" name="Card text"/>
          <p:cNvSpPr txBox="1"/>
          <p:nvPr/>
        </p:nvSpPr>
        <p:spPr>
          <a:xfrm>
            <a:off x="685800" y="1828800"/>
            <a:ext cx="777240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[A fuller account of your theoretical approach]</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15</a:t>
            </a:fld>
            <a:endParaRPr lang="en-US"/>
          </a:p>
        </p:txBody>
      </p:sp>
    </p:spTree>
  </p:cSld>
  <p:clrMapOvr>
    <a:masterClrMapping/>
  </p:clrMapOvr>
</p:sld>
</file>

<file path=ppt/theme/theme1.xml><?xml version="1.0" encoding="utf-8"?>
<a:theme xmlns:a="http://schemas.openxmlformats.org/drawingml/2006/main" name="TDM Defense">
  <a:themeElements>
    <a:clrScheme name="TDM Defense">
      <a:dk1>
        <a:srgbClr val="1B2233"/>
      </a:dk1>
      <a:lt1>
        <a:srgbClr val="FFFFFF"/>
      </a:lt1>
      <a:dk2>
        <a:srgbClr val="0B1A3A"/>
      </a:dk2>
      <a:lt2>
        <a:srgbClr val="EEF1F8"/>
      </a:lt2>
      <a:accent1>
        <a:srgbClr val="E0A800"/>
      </a:accent1>
      <a:accent2>
        <a:srgbClr val="0B1A3A"/>
      </a:accent2>
      <a:accent3>
        <a:srgbClr val="3F5A8C"/>
      </a:accent3>
      <a:accent4>
        <a:srgbClr val="7A8BAF"/>
      </a:accent4>
      <a:accent5>
        <a:srgbClr val="B8860B"/>
      </a:accent5>
      <a:accent6>
        <a:srgbClr val="5B6B8C"/>
      </a:accent6>
      <a:hlink>
        <a:srgbClr val="1F4E9C"/>
      </a:hlink>
      <a:folHlink>
        <a:srgbClr val="5B6B8C"/>
      </a:folHlink>
    </a:clrScheme>
    <a:fontScheme name="TDM Defens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The Two Dissertation Moms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Defense slides: humanities and arts</dc:title>
  <dc:subject>PptxGenJS Presentation</dc:subject>
  <dc:creator>The Two Dissertation Moms</dc:creator>
  <cp:lastModifiedBy>The Two Dissertation Moms</cp:lastModifiedBy>
  <cp:revision>1</cp:revision>
  <dcterms:created xsi:type="dcterms:W3CDTF">2026-11-05T21:13:00Z</dcterms:created>
  <dcterms:modified xsi:type="dcterms:W3CDTF">2026-11-05T21:13:00Z</dcterms:modified>
</cp:coreProperties>
</file>